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41"/>
  </p:notesMasterIdLst>
  <p:sldIdLst>
    <p:sldId id="256" r:id="rId2"/>
    <p:sldId id="478" r:id="rId3"/>
    <p:sldId id="429" r:id="rId4"/>
    <p:sldId id="486" r:id="rId5"/>
    <p:sldId id="453" r:id="rId6"/>
    <p:sldId id="495" r:id="rId7"/>
    <p:sldId id="490" r:id="rId8"/>
    <p:sldId id="525" r:id="rId9"/>
    <p:sldId id="527" r:id="rId10"/>
    <p:sldId id="528" r:id="rId11"/>
    <p:sldId id="524" r:id="rId12"/>
    <p:sldId id="491" r:id="rId13"/>
    <p:sldId id="488" r:id="rId14"/>
    <p:sldId id="526" r:id="rId15"/>
    <p:sldId id="503" r:id="rId16"/>
    <p:sldId id="533" r:id="rId17"/>
    <p:sldId id="529" r:id="rId18"/>
    <p:sldId id="531" r:id="rId19"/>
    <p:sldId id="532" r:id="rId20"/>
    <p:sldId id="535" r:id="rId21"/>
    <p:sldId id="538" r:id="rId22"/>
    <p:sldId id="540" r:id="rId23"/>
    <p:sldId id="536" r:id="rId24"/>
    <p:sldId id="539" r:id="rId25"/>
    <p:sldId id="541" r:id="rId26"/>
    <p:sldId id="551" r:id="rId27"/>
    <p:sldId id="542" r:id="rId28"/>
    <p:sldId id="543" r:id="rId29"/>
    <p:sldId id="546" r:id="rId30"/>
    <p:sldId id="544" r:id="rId31"/>
    <p:sldId id="545" r:id="rId32"/>
    <p:sldId id="547" r:id="rId33"/>
    <p:sldId id="548" r:id="rId34"/>
    <p:sldId id="549" r:id="rId35"/>
    <p:sldId id="550" r:id="rId36"/>
    <p:sldId id="517" r:id="rId37"/>
    <p:sldId id="508" r:id="rId38"/>
    <p:sldId id="512" r:id="rId39"/>
    <p:sldId id="523"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612CF6-B290-0C6C-B0FE-441140CAAB34}" name="Sophia Lyamouri" initials="SL" userId="8813ff39131b806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is chakib" initials="ac" lastIdx="1" clrIdx="0">
    <p:extLst>
      <p:ext uri="{19B8F6BF-5375-455C-9EA6-DF929625EA0E}">
        <p15:presenceInfo xmlns:p15="http://schemas.microsoft.com/office/powerpoint/2012/main" userId="010128303f592241" providerId="Windows Live"/>
      </p:ext>
    </p:extLst>
  </p:cmAuthor>
  <p:cmAuthor id="2" name="Sophia Lyamouri" initials="SL" lastIdx="1" clrIdx="1">
    <p:extLst>
      <p:ext uri="{19B8F6BF-5375-455C-9EA6-DF929625EA0E}">
        <p15:presenceInfo xmlns:p15="http://schemas.microsoft.com/office/powerpoint/2012/main" userId="8813ff39131b80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835"/>
    <a:srgbClr val="D16309"/>
    <a:srgbClr val="6EDCBD"/>
    <a:srgbClr val="984807"/>
    <a:srgbClr val="F9EEED"/>
    <a:srgbClr val="EA6F32"/>
    <a:srgbClr val="D06F1E"/>
    <a:srgbClr val="CF8C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9A0947-DDFB-4B29-A387-7066CE847FF9}" v="89" dt="2023-06-20T16:29:03.14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1971" autoAdjust="0"/>
  </p:normalViewPr>
  <p:slideViewPr>
    <p:cSldViewPr>
      <p:cViewPr varScale="1">
        <p:scale>
          <a:sx n="57" d="100"/>
          <a:sy n="57" d="100"/>
        </p:scale>
        <p:origin x="78" y="1062"/>
      </p:cViewPr>
      <p:guideLst>
        <p:guide orient="horz" pos="2160"/>
        <p:guide pos="3840"/>
      </p:guideLst>
    </p:cSldViewPr>
  </p:slideViewPr>
  <p:notesTextViewPr>
    <p:cViewPr>
      <p:scale>
        <a:sx n="3" d="2"/>
        <a:sy n="3" d="2"/>
      </p:scale>
      <p:origin x="0" y="0"/>
    </p:cViewPr>
  </p:notesTextViewPr>
  <p:sorterViewPr>
    <p:cViewPr>
      <p:scale>
        <a:sx n="99" d="100"/>
        <a:sy n="9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33A55-78B6-43DD-804A-7A880CBA5971}" type="doc">
      <dgm:prSet loTypeId="urn:microsoft.com/office/officeart/2005/8/layout/hProcess4" loCatId="process" qsTypeId="urn:microsoft.com/office/officeart/2005/8/quickstyle/simple4" qsCatId="simple" csTypeId="urn:microsoft.com/office/officeart/2005/8/colors/accent2_4" csCatId="accent2" phldr="1"/>
      <dgm:spPr/>
      <dgm:t>
        <a:bodyPr/>
        <a:lstStyle/>
        <a:p>
          <a:endParaRPr lang="fr-FR"/>
        </a:p>
      </dgm:t>
    </dgm:pt>
    <dgm:pt modelId="{D1A0E308-9A4E-45CD-A77C-F3D163A2FCF8}">
      <dgm:prSet phldrT="[Texte]" custT="1"/>
      <dgm:spPr>
        <a:solidFill>
          <a:srgbClr val="F96835"/>
        </a:solidFill>
      </dgm:spPr>
      <dgm:t>
        <a:bodyPr/>
        <a:lstStyle/>
        <a:p>
          <a:r>
            <a:rPr lang="fr-FR" sz="1600" dirty="0"/>
            <a:t>Ferme </a:t>
          </a:r>
          <a:r>
            <a:rPr lang="fr-FR" sz="1600" dirty="0" err="1"/>
            <a:t>Tiglmamine</a:t>
          </a:r>
          <a:endParaRPr lang="fr-FR" sz="1600" dirty="0"/>
        </a:p>
      </dgm:t>
    </dgm:pt>
    <dgm:pt modelId="{F19097CA-8589-453C-9C03-8FF0EA985ACC}" type="parTrans" cxnId="{7978E739-B820-4555-B5E8-902741B3318A}">
      <dgm:prSet/>
      <dgm:spPr/>
      <dgm:t>
        <a:bodyPr/>
        <a:lstStyle/>
        <a:p>
          <a:endParaRPr lang="fr-FR"/>
        </a:p>
      </dgm:t>
    </dgm:pt>
    <dgm:pt modelId="{6216BFDF-7FC8-48CF-9E20-CED00FFACA5E}" type="sibTrans" cxnId="{7978E739-B820-4555-B5E8-902741B3318A}">
      <dgm:prSet/>
      <dgm:spPr/>
      <dgm:t>
        <a:bodyPr/>
        <a:lstStyle/>
        <a:p>
          <a:endParaRPr lang="fr-FR"/>
        </a:p>
      </dgm:t>
    </dgm:pt>
    <dgm:pt modelId="{85E007D9-616E-41E7-BF30-4B882DA4ACA0}">
      <dgm:prSet phldrT="[Texte]" custT="1"/>
      <dgm:spPr/>
      <dgm:t>
        <a:bodyPr/>
        <a:lstStyle/>
        <a:p>
          <a:r>
            <a:rPr lang="fr-FR" sz="1200" dirty="0"/>
            <a:t>Export</a:t>
          </a:r>
        </a:p>
      </dgm:t>
    </dgm:pt>
    <dgm:pt modelId="{DE1CFFA1-9FE4-40AD-9473-6317B0918AE4}" type="parTrans" cxnId="{D5A50DA7-D68F-492A-BDB3-C1CD2153A8F8}">
      <dgm:prSet/>
      <dgm:spPr/>
      <dgm:t>
        <a:bodyPr/>
        <a:lstStyle/>
        <a:p>
          <a:endParaRPr lang="fr-FR"/>
        </a:p>
      </dgm:t>
    </dgm:pt>
    <dgm:pt modelId="{C0B1BC06-8F9A-4943-8218-F535476CDBDF}" type="sibTrans" cxnId="{D5A50DA7-D68F-492A-BDB3-C1CD2153A8F8}">
      <dgm:prSet/>
      <dgm:spPr/>
      <dgm:t>
        <a:bodyPr/>
        <a:lstStyle/>
        <a:p>
          <a:endParaRPr lang="fr-FR"/>
        </a:p>
      </dgm:t>
    </dgm:pt>
    <dgm:pt modelId="{B9BE55B0-E987-4AD4-96D4-C95A3C5F9D2A}">
      <dgm:prSet phldrT="[Texte]" custT="1"/>
      <dgm:spPr>
        <a:solidFill>
          <a:srgbClr val="D16309"/>
        </a:solidFill>
      </dgm:spPr>
      <dgm:t>
        <a:bodyPr/>
        <a:lstStyle/>
        <a:p>
          <a:r>
            <a:rPr lang="fr-FR" sz="1600" dirty="0" err="1"/>
            <a:t>Biolandes</a:t>
          </a:r>
          <a:r>
            <a:rPr lang="fr-FR" sz="1600" dirty="0"/>
            <a:t> France</a:t>
          </a:r>
        </a:p>
      </dgm:t>
    </dgm:pt>
    <dgm:pt modelId="{DB45D9BB-74ED-4D99-870C-CAB9160B1549}" type="parTrans" cxnId="{F677B713-025B-400D-AFB6-0424866BE877}">
      <dgm:prSet/>
      <dgm:spPr/>
      <dgm:t>
        <a:bodyPr/>
        <a:lstStyle/>
        <a:p>
          <a:endParaRPr lang="fr-FR"/>
        </a:p>
      </dgm:t>
    </dgm:pt>
    <dgm:pt modelId="{00F15A02-33D4-4BBA-8325-5E62279A34D2}" type="sibTrans" cxnId="{F677B713-025B-400D-AFB6-0424866BE877}">
      <dgm:prSet/>
      <dgm:spPr/>
      <dgm:t>
        <a:bodyPr/>
        <a:lstStyle/>
        <a:p>
          <a:endParaRPr lang="fr-FR"/>
        </a:p>
      </dgm:t>
    </dgm:pt>
    <dgm:pt modelId="{42C09D21-77FC-4DFF-AEE5-9722E656FC94}">
      <dgm:prSet phldrT="[Texte]" custT="1"/>
      <dgm:spPr/>
      <dgm:t>
        <a:bodyPr/>
        <a:lstStyle/>
        <a:p>
          <a:r>
            <a:rPr lang="fr-FR" sz="1200" dirty="0"/>
            <a:t>Extraction à l’éthanol</a:t>
          </a:r>
        </a:p>
      </dgm:t>
    </dgm:pt>
    <dgm:pt modelId="{FBE1EAD1-3927-4738-8414-CBC257052A9E}" type="parTrans" cxnId="{F5E58875-86FC-46C6-BE16-A09EE61EC1ED}">
      <dgm:prSet/>
      <dgm:spPr/>
      <dgm:t>
        <a:bodyPr/>
        <a:lstStyle/>
        <a:p>
          <a:endParaRPr lang="fr-FR"/>
        </a:p>
      </dgm:t>
    </dgm:pt>
    <dgm:pt modelId="{EFED7748-1A82-4D2D-8F56-64A023B4E154}" type="sibTrans" cxnId="{F5E58875-86FC-46C6-BE16-A09EE61EC1ED}">
      <dgm:prSet/>
      <dgm:spPr/>
      <dgm:t>
        <a:bodyPr/>
        <a:lstStyle/>
        <a:p>
          <a:endParaRPr lang="fr-FR"/>
        </a:p>
      </dgm:t>
    </dgm:pt>
    <dgm:pt modelId="{682EB0EC-9573-41F5-B539-D77497CEDD11}">
      <dgm:prSet phldrT="[Texte]" custT="1"/>
      <dgm:spPr>
        <a:solidFill>
          <a:srgbClr val="984807"/>
        </a:solidFill>
      </dgm:spPr>
      <dgm:t>
        <a:bodyPr/>
        <a:lstStyle/>
        <a:p>
          <a:r>
            <a:rPr lang="fr-FR" sz="1600" dirty="0"/>
            <a:t>Hermès</a:t>
          </a:r>
        </a:p>
      </dgm:t>
    </dgm:pt>
    <dgm:pt modelId="{F5AE4D0B-4464-4EC2-8184-7A47F1B0D2FA}" type="parTrans" cxnId="{E120D294-E9CB-42B7-8C8B-3F119851101E}">
      <dgm:prSet/>
      <dgm:spPr/>
      <dgm:t>
        <a:bodyPr/>
        <a:lstStyle/>
        <a:p>
          <a:endParaRPr lang="fr-FR"/>
        </a:p>
      </dgm:t>
    </dgm:pt>
    <dgm:pt modelId="{4860AD52-4F05-4DD5-9E15-D6F386A1D407}" type="sibTrans" cxnId="{E120D294-E9CB-42B7-8C8B-3F119851101E}">
      <dgm:prSet/>
      <dgm:spPr/>
      <dgm:t>
        <a:bodyPr/>
        <a:lstStyle/>
        <a:p>
          <a:endParaRPr lang="fr-FR"/>
        </a:p>
      </dgm:t>
    </dgm:pt>
    <dgm:pt modelId="{D374A4D8-FD8C-4029-B6E8-6EE8689FFC95}">
      <dgm:prSet phldrT="[Texte]" custT="1"/>
      <dgm:spPr/>
      <dgm:t>
        <a:bodyPr/>
        <a:lstStyle/>
        <a:p>
          <a:r>
            <a:rPr lang="fr-FR" sz="1200" dirty="0"/>
            <a:t>Composition parfum</a:t>
          </a:r>
        </a:p>
      </dgm:t>
    </dgm:pt>
    <dgm:pt modelId="{B89103A5-9476-4509-85C3-E362E5EF88B3}" type="parTrans" cxnId="{3C363F70-D6A8-4F55-8A5B-52FE2AAE339D}">
      <dgm:prSet/>
      <dgm:spPr/>
      <dgm:t>
        <a:bodyPr/>
        <a:lstStyle/>
        <a:p>
          <a:endParaRPr lang="fr-FR"/>
        </a:p>
      </dgm:t>
    </dgm:pt>
    <dgm:pt modelId="{608979F0-2ABA-43F4-AD81-1862129BF10D}" type="sibTrans" cxnId="{3C363F70-D6A8-4F55-8A5B-52FE2AAE339D}">
      <dgm:prSet/>
      <dgm:spPr/>
      <dgm:t>
        <a:bodyPr/>
        <a:lstStyle/>
        <a:p>
          <a:endParaRPr lang="fr-FR"/>
        </a:p>
      </dgm:t>
    </dgm:pt>
    <dgm:pt modelId="{9FEA29B0-9C9A-4D45-AEA8-CD47218075FB}">
      <dgm:prSet phldrT="[Texte]" custT="1"/>
      <dgm:spPr/>
      <dgm:t>
        <a:bodyPr/>
        <a:lstStyle/>
        <a:p>
          <a:r>
            <a:rPr lang="fr-FR" sz="1200" dirty="0"/>
            <a:t>Extraction à l’</a:t>
          </a:r>
          <a:r>
            <a:rPr lang="fr-FR" sz="1200" dirty="0" err="1"/>
            <a:t>Hesane</a:t>
          </a:r>
          <a:r>
            <a:rPr lang="fr-FR" sz="1200" dirty="0"/>
            <a:t> des fleurs</a:t>
          </a:r>
        </a:p>
      </dgm:t>
    </dgm:pt>
    <dgm:pt modelId="{B04C3D28-C15C-47CF-B128-4D25703B9EAD}" type="parTrans" cxnId="{93F9B8A0-46A3-424D-B914-244646DE3ED1}">
      <dgm:prSet/>
      <dgm:spPr/>
      <dgm:t>
        <a:bodyPr/>
        <a:lstStyle/>
        <a:p>
          <a:endParaRPr lang="fr-FR"/>
        </a:p>
      </dgm:t>
    </dgm:pt>
    <dgm:pt modelId="{E2409D06-C541-40A5-9347-25F34FD97DC9}" type="sibTrans" cxnId="{93F9B8A0-46A3-424D-B914-244646DE3ED1}">
      <dgm:prSet/>
      <dgm:spPr/>
      <dgm:t>
        <a:bodyPr/>
        <a:lstStyle/>
        <a:p>
          <a:endParaRPr lang="fr-FR"/>
        </a:p>
      </dgm:t>
    </dgm:pt>
    <dgm:pt modelId="{44040E09-A890-4363-9F64-FB1FCF07C9F8}">
      <dgm:prSet phldrT="[Texte]" custT="1"/>
      <dgm:spPr/>
      <dgm:t>
        <a:bodyPr/>
        <a:lstStyle/>
        <a:p>
          <a:r>
            <a:rPr lang="fr-FR" sz="1200" dirty="0"/>
            <a:t>Production</a:t>
          </a:r>
        </a:p>
      </dgm:t>
    </dgm:pt>
    <dgm:pt modelId="{FD3D3224-C4BC-4039-AFB4-86912881FB09}" type="sibTrans" cxnId="{6FC1D17A-478E-4080-8468-2B1C3210AB9B}">
      <dgm:prSet/>
      <dgm:spPr/>
      <dgm:t>
        <a:bodyPr/>
        <a:lstStyle/>
        <a:p>
          <a:endParaRPr lang="fr-FR"/>
        </a:p>
      </dgm:t>
    </dgm:pt>
    <dgm:pt modelId="{318027A9-EAA0-4CED-9084-D5EFD51B609F}" type="parTrans" cxnId="{6FC1D17A-478E-4080-8468-2B1C3210AB9B}">
      <dgm:prSet/>
      <dgm:spPr/>
      <dgm:t>
        <a:bodyPr/>
        <a:lstStyle/>
        <a:p>
          <a:endParaRPr lang="fr-FR"/>
        </a:p>
      </dgm:t>
    </dgm:pt>
    <dgm:pt modelId="{3C40BC1B-010A-448F-AD1C-DBC1D8CA8F4F}">
      <dgm:prSet phldrT="[Texte]" custT="1"/>
      <dgm:spPr>
        <a:solidFill>
          <a:srgbClr val="F96835"/>
        </a:solidFill>
      </dgm:spPr>
      <dgm:t>
        <a:bodyPr/>
        <a:lstStyle/>
        <a:p>
          <a:r>
            <a:rPr lang="fr-FR" sz="1600" dirty="0" err="1"/>
            <a:t>Biolandes</a:t>
          </a:r>
          <a:r>
            <a:rPr lang="fr-FR" sz="1600" dirty="0"/>
            <a:t> Maroc</a:t>
          </a:r>
        </a:p>
      </dgm:t>
    </dgm:pt>
    <dgm:pt modelId="{53D17330-083E-41CC-B22A-3EE76428351F}" type="parTrans" cxnId="{1085EF61-D4C6-4265-BAB5-4A65728AFE9D}">
      <dgm:prSet/>
      <dgm:spPr/>
      <dgm:t>
        <a:bodyPr/>
        <a:lstStyle/>
        <a:p>
          <a:endParaRPr lang="fr-FR"/>
        </a:p>
      </dgm:t>
    </dgm:pt>
    <dgm:pt modelId="{4678C2D7-134A-4014-8FC8-613268E16C53}" type="sibTrans" cxnId="{1085EF61-D4C6-4265-BAB5-4A65728AFE9D}">
      <dgm:prSet/>
      <dgm:spPr/>
      <dgm:t>
        <a:bodyPr/>
        <a:lstStyle/>
        <a:p>
          <a:endParaRPr lang="fr-FR"/>
        </a:p>
      </dgm:t>
    </dgm:pt>
    <dgm:pt modelId="{7430047A-6A3F-4424-8496-C37F24FCFB5D}">
      <dgm:prSet phldrT="[Texte]" custT="1"/>
      <dgm:spPr/>
      <dgm:t>
        <a:bodyPr/>
        <a:lstStyle/>
        <a:p>
          <a:r>
            <a:rPr lang="fr-FR" sz="1200" dirty="0"/>
            <a:t>Collecte</a:t>
          </a:r>
        </a:p>
      </dgm:t>
    </dgm:pt>
    <dgm:pt modelId="{BDBC9608-1430-4E47-BAF4-E57333CD1926}" type="parTrans" cxnId="{B85EE28E-45ED-4F38-A7C1-428AEFC2BFFC}">
      <dgm:prSet/>
      <dgm:spPr/>
      <dgm:t>
        <a:bodyPr/>
        <a:lstStyle/>
        <a:p>
          <a:endParaRPr lang="fr-FR"/>
        </a:p>
      </dgm:t>
    </dgm:pt>
    <dgm:pt modelId="{2D4B6063-51B8-4239-A0DC-809CD9FB681C}" type="sibTrans" cxnId="{B85EE28E-45ED-4F38-A7C1-428AEFC2BFFC}">
      <dgm:prSet/>
      <dgm:spPr/>
      <dgm:t>
        <a:bodyPr/>
        <a:lstStyle/>
        <a:p>
          <a:endParaRPr lang="fr-FR"/>
        </a:p>
      </dgm:t>
    </dgm:pt>
    <dgm:pt modelId="{9DD4015F-29BC-4C0D-B31C-AB4DDE06A71E}">
      <dgm:prSet phldrT="[Texte]" custT="1"/>
      <dgm:spPr/>
      <dgm:t>
        <a:bodyPr/>
        <a:lstStyle/>
        <a:p>
          <a:r>
            <a:rPr lang="fr-FR" sz="1200" dirty="0"/>
            <a:t>Tri / ségrégation</a:t>
          </a:r>
        </a:p>
      </dgm:t>
    </dgm:pt>
    <dgm:pt modelId="{5AFBFFC6-BEE5-433A-A137-044D9373AEAF}" type="parTrans" cxnId="{8D91B9F9-030C-4853-AEE1-59BC9251A89A}">
      <dgm:prSet/>
      <dgm:spPr/>
      <dgm:t>
        <a:bodyPr/>
        <a:lstStyle/>
        <a:p>
          <a:endParaRPr lang="fr-FR"/>
        </a:p>
      </dgm:t>
    </dgm:pt>
    <dgm:pt modelId="{7D3F0A1C-80EA-4508-8B31-F2AEC70FB8F1}" type="sibTrans" cxnId="{8D91B9F9-030C-4853-AEE1-59BC9251A89A}">
      <dgm:prSet/>
      <dgm:spPr/>
      <dgm:t>
        <a:bodyPr/>
        <a:lstStyle/>
        <a:p>
          <a:endParaRPr lang="fr-FR"/>
        </a:p>
      </dgm:t>
    </dgm:pt>
    <dgm:pt modelId="{CA292F8E-6160-49D4-B49E-ED983093AB79}">
      <dgm:prSet phldrT="[Texte]" custT="1"/>
      <dgm:spPr/>
      <dgm:t>
        <a:bodyPr/>
        <a:lstStyle/>
        <a:p>
          <a:r>
            <a:rPr lang="fr-FR" sz="1200" dirty="0"/>
            <a:t>Packaging</a:t>
          </a:r>
        </a:p>
      </dgm:t>
    </dgm:pt>
    <dgm:pt modelId="{4CC87B86-1E1C-445A-8521-F4ABDA3093B5}" type="parTrans" cxnId="{1B244A02-C0F6-4BEB-B69E-BEFCBB4CAE2B}">
      <dgm:prSet/>
      <dgm:spPr/>
      <dgm:t>
        <a:bodyPr/>
        <a:lstStyle/>
        <a:p>
          <a:endParaRPr lang="fr-FR"/>
        </a:p>
      </dgm:t>
    </dgm:pt>
    <dgm:pt modelId="{9C71BBFB-B93B-4F9A-919F-9FC170D965EB}" type="sibTrans" cxnId="{1B244A02-C0F6-4BEB-B69E-BEFCBB4CAE2B}">
      <dgm:prSet/>
      <dgm:spPr/>
      <dgm:t>
        <a:bodyPr/>
        <a:lstStyle/>
        <a:p>
          <a:endParaRPr lang="fr-FR"/>
        </a:p>
      </dgm:t>
    </dgm:pt>
    <dgm:pt modelId="{941CD188-9E09-4B1A-B18D-AE52B4E62BCC}" type="pres">
      <dgm:prSet presAssocID="{0B633A55-78B6-43DD-804A-7A880CBA5971}" presName="Name0" presStyleCnt="0">
        <dgm:presLayoutVars>
          <dgm:dir/>
          <dgm:animLvl val="lvl"/>
          <dgm:resizeHandles val="exact"/>
        </dgm:presLayoutVars>
      </dgm:prSet>
      <dgm:spPr/>
    </dgm:pt>
    <dgm:pt modelId="{FDD487C7-F4D9-4861-80AF-4EF7AF8FBA75}" type="pres">
      <dgm:prSet presAssocID="{0B633A55-78B6-43DD-804A-7A880CBA5971}" presName="tSp" presStyleCnt="0"/>
      <dgm:spPr/>
    </dgm:pt>
    <dgm:pt modelId="{8AF4C8DD-D2EC-473B-B690-051BC0097FE4}" type="pres">
      <dgm:prSet presAssocID="{0B633A55-78B6-43DD-804A-7A880CBA5971}" presName="bSp" presStyleCnt="0"/>
      <dgm:spPr/>
    </dgm:pt>
    <dgm:pt modelId="{FE23461E-F3CD-46CA-9C38-5CC7AA37E69F}" type="pres">
      <dgm:prSet presAssocID="{0B633A55-78B6-43DD-804A-7A880CBA5971}" presName="process" presStyleCnt="0"/>
      <dgm:spPr/>
    </dgm:pt>
    <dgm:pt modelId="{A7D6DFF1-1F14-470C-97C8-742E068F2676}" type="pres">
      <dgm:prSet presAssocID="{D1A0E308-9A4E-45CD-A77C-F3D163A2FCF8}" presName="composite1" presStyleCnt="0"/>
      <dgm:spPr/>
    </dgm:pt>
    <dgm:pt modelId="{0CD04DCD-1AE0-463A-A902-88F7641B80FA}" type="pres">
      <dgm:prSet presAssocID="{D1A0E308-9A4E-45CD-A77C-F3D163A2FCF8}" presName="dummyNode1" presStyleLbl="node1" presStyleIdx="0" presStyleCnt="4"/>
      <dgm:spPr/>
    </dgm:pt>
    <dgm:pt modelId="{B8BCA3E7-53DD-43E4-9127-569AC3D8F5AF}" type="pres">
      <dgm:prSet presAssocID="{D1A0E308-9A4E-45CD-A77C-F3D163A2FCF8}" presName="childNode1" presStyleLbl="bgAcc1" presStyleIdx="0" presStyleCnt="4" custScaleY="63805" custLinFactNeighborY="-10035">
        <dgm:presLayoutVars>
          <dgm:bulletEnabled val="1"/>
        </dgm:presLayoutVars>
      </dgm:prSet>
      <dgm:spPr/>
    </dgm:pt>
    <dgm:pt modelId="{D49647A9-564D-41FA-BC82-503DB31C2A7C}" type="pres">
      <dgm:prSet presAssocID="{D1A0E308-9A4E-45CD-A77C-F3D163A2FCF8}" presName="childNode1tx" presStyleLbl="bgAcc1" presStyleIdx="0" presStyleCnt="4">
        <dgm:presLayoutVars>
          <dgm:bulletEnabled val="1"/>
        </dgm:presLayoutVars>
      </dgm:prSet>
      <dgm:spPr/>
    </dgm:pt>
    <dgm:pt modelId="{32432E57-23F9-4119-B5E3-021B25621F85}" type="pres">
      <dgm:prSet presAssocID="{D1A0E308-9A4E-45CD-A77C-F3D163A2FCF8}" presName="parentNode1" presStyleLbl="node1" presStyleIdx="0" presStyleCnt="4" custScaleX="111999" custScaleY="97143" custLinFactNeighborY="-25465">
        <dgm:presLayoutVars>
          <dgm:chMax val="1"/>
          <dgm:bulletEnabled val="1"/>
        </dgm:presLayoutVars>
      </dgm:prSet>
      <dgm:spPr/>
    </dgm:pt>
    <dgm:pt modelId="{E65FBE3F-835F-4198-9ECB-3F0658605489}" type="pres">
      <dgm:prSet presAssocID="{D1A0E308-9A4E-45CD-A77C-F3D163A2FCF8}" presName="connSite1" presStyleCnt="0"/>
      <dgm:spPr/>
    </dgm:pt>
    <dgm:pt modelId="{0A310BFF-AA47-41F1-9DCD-33A17C599B20}" type="pres">
      <dgm:prSet presAssocID="{6216BFDF-7FC8-48CF-9E20-CED00FFACA5E}" presName="Name9" presStyleLbl="sibTrans2D1" presStyleIdx="0" presStyleCnt="3" custLinFactNeighborY="-7020"/>
      <dgm:spPr/>
    </dgm:pt>
    <dgm:pt modelId="{6C42EC42-A828-46AB-A981-E9D0BD3B8864}" type="pres">
      <dgm:prSet presAssocID="{3C40BC1B-010A-448F-AD1C-DBC1D8CA8F4F}" presName="composite2" presStyleCnt="0"/>
      <dgm:spPr/>
    </dgm:pt>
    <dgm:pt modelId="{9E442F89-2E45-4BFE-8C9A-B6AE77B91235}" type="pres">
      <dgm:prSet presAssocID="{3C40BC1B-010A-448F-AD1C-DBC1D8CA8F4F}" presName="dummyNode2" presStyleLbl="node1" presStyleIdx="0" presStyleCnt="4"/>
      <dgm:spPr/>
    </dgm:pt>
    <dgm:pt modelId="{8FB68DC6-D9D0-468E-AE0E-AF4554BCEC85}" type="pres">
      <dgm:prSet presAssocID="{3C40BC1B-010A-448F-AD1C-DBC1D8CA8F4F}" presName="childNode2" presStyleLbl="bgAcc1" presStyleIdx="1" presStyleCnt="4" custScaleY="81967">
        <dgm:presLayoutVars>
          <dgm:bulletEnabled val="1"/>
        </dgm:presLayoutVars>
      </dgm:prSet>
      <dgm:spPr/>
    </dgm:pt>
    <dgm:pt modelId="{F7E9A0B9-FC79-49CF-BAB8-1B84D63328A6}" type="pres">
      <dgm:prSet presAssocID="{3C40BC1B-010A-448F-AD1C-DBC1D8CA8F4F}" presName="childNode2tx" presStyleLbl="bgAcc1" presStyleIdx="1" presStyleCnt="4">
        <dgm:presLayoutVars>
          <dgm:bulletEnabled val="1"/>
        </dgm:presLayoutVars>
      </dgm:prSet>
      <dgm:spPr/>
    </dgm:pt>
    <dgm:pt modelId="{B3561341-6DE9-400D-9FCF-AD04B629054D}" type="pres">
      <dgm:prSet presAssocID="{3C40BC1B-010A-448F-AD1C-DBC1D8CA8F4F}" presName="parentNode2" presStyleLbl="node1" presStyleIdx="1" presStyleCnt="4" custScaleX="104773" custScaleY="122150">
        <dgm:presLayoutVars>
          <dgm:chMax val="0"/>
          <dgm:bulletEnabled val="1"/>
        </dgm:presLayoutVars>
      </dgm:prSet>
      <dgm:spPr/>
    </dgm:pt>
    <dgm:pt modelId="{D2AF13E9-1E0F-4179-9383-8566B84D1E60}" type="pres">
      <dgm:prSet presAssocID="{3C40BC1B-010A-448F-AD1C-DBC1D8CA8F4F}" presName="connSite2" presStyleCnt="0"/>
      <dgm:spPr/>
    </dgm:pt>
    <dgm:pt modelId="{931C9507-40DB-4605-8475-14ED09937E2A}" type="pres">
      <dgm:prSet presAssocID="{4678C2D7-134A-4014-8FC8-613268E16C53}" presName="Name18" presStyleLbl="sibTrans2D1" presStyleIdx="1" presStyleCnt="3" custLinFactNeighborY="11773"/>
      <dgm:spPr/>
    </dgm:pt>
    <dgm:pt modelId="{3CE0F100-775B-4B8E-A963-F232A96A0AA9}" type="pres">
      <dgm:prSet presAssocID="{B9BE55B0-E987-4AD4-96D4-C95A3C5F9D2A}" presName="composite1" presStyleCnt="0"/>
      <dgm:spPr/>
    </dgm:pt>
    <dgm:pt modelId="{25E3931D-D2AE-4918-8B08-40BDE1E8930F}" type="pres">
      <dgm:prSet presAssocID="{B9BE55B0-E987-4AD4-96D4-C95A3C5F9D2A}" presName="dummyNode1" presStyleLbl="node1" presStyleIdx="1" presStyleCnt="4"/>
      <dgm:spPr/>
    </dgm:pt>
    <dgm:pt modelId="{83CBC032-D749-4002-86C2-B0BE776AEF9E}" type="pres">
      <dgm:prSet presAssocID="{B9BE55B0-E987-4AD4-96D4-C95A3C5F9D2A}" presName="childNode1" presStyleLbl="bgAcc1" presStyleIdx="2" presStyleCnt="4" custScaleX="99328" custScaleY="36541">
        <dgm:presLayoutVars>
          <dgm:bulletEnabled val="1"/>
        </dgm:presLayoutVars>
      </dgm:prSet>
      <dgm:spPr/>
    </dgm:pt>
    <dgm:pt modelId="{0DDC9742-34F8-4006-89FB-19FAED9B91A7}" type="pres">
      <dgm:prSet presAssocID="{B9BE55B0-E987-4AD4-96D4-C95A3C5F9D2A}" presName="childNode1tx" presStyleLbl="bgAcc1" presStyleIdx="2" presStyleCnt="4">
        <dgm:presLayoutVars>
          <dgm:bulletEnabled val="1"/>
        </dgm:presLayoutVars>
      </dgm:prSet>
      <dgm:spPr/>
    </dgm:pt>
    <dgm:pt modelId="{EEBCCAF2-C6CF-4F6B-9C6A-D809E62F5AC2}" type="pres">
      <dgm:prSet presAssocID="{B9BE55B0-E987-4AD4-96D4-C95A3C5F9D2A}" presName="parentNode1" presStyleLbl="node1" presStyleIdx="2" presStyleCnt="4" custScaleX="105768" custScaleY="96102" custLinFactNeighborY="-37692">
        <dgm:presLayoutVars>
          <dgm:chMax val="1"/>
          <dgm:bulletEnabled val="1"/>
        </dgm:presLayoutVars>
      </dgm:prSet>
      <dgm:spPr/>
    </dgm:pt>
    <dgm:pt modelId="{47026C54-10A4-48F8-B194-FEFBAE548607}" type="pres">
      <dgm:prSet presAssocID="{B9BE55B0-E987-4AD4-96D4-C95A3C5F9D2A}" presName="connSite1" presStyleCnt="0"/>
      <dgm:spPr/>
    </dgm:pt>
    <dgm:pt modelId="{38430AE9-0A15-4815-AB0C-339155DEFC4D}" type="pres">
      <dgm:prSet presAssocID="{00F15A02-33D4-4BBA-8325-5E62279A34D2}" presName="Name9" presStyleLbl="sibTrans2D1" presStyleIdx="2" presStyleCnt="3" custLinFactNeighborY="-6508"/>
      <dgm:spPr/>
    </dgm:pt>
    <dgm:pt modelId="{8D3C7902-E22F-4C6D-B5EF-A2B487B756A2}" type="pres">
      <dgm:prSet presAssocID="{682EB0EC-9573-41F5-B539-D77497CEDD11}" presName="composite2" presStyleCnt="0"/>
      <dgm:spPr/>
    </dgm:pt>
    <dgm:pt modelId="{15DDEDCC-672B-42B0-A0A7-98CE511F720A}" type="pres">
      <dgm:prSet presAssocID="{682EB0EC-9573-41F5-B539-D77497CEDD11}" presName="dummyNode2" presStyleLbl="node1" presStyleIdx="2" presStyleCnt="4"/>
      <dgm:spPr/>
    </dgm:pt>
    <dgm:pt modelId="{918D48A6-3416-459A-BDBE-8C30458BE735}" type="pres">
      <dgm:prSet presAssocID="{682EB0EC-9573-41F5-B539-D77497CEDD11}" presName="childNode2" presStyleLbl="bgAcc1" presStyleIdx="3" presStyleCnt="4" custScaleY="53771" custLinFactNeighborY="-18650">
        <dgm:presLayoutVars>
          <dgm:bulletEnabled val="1"/>
        </dgm:presLayoutVars>
      </dgm:prSet>
      <dgm:spPr/>
    </dgm:pt>
    <dgm:pt modelId="{C211F2CD-B75C-4705-95FC-EF1E77B13D78}" type="pres">
      <dgm:prSet presAssocID="{682EB0EC-9573-41F5-B539-D77497CEDD11}" presName="childNode2tx" presStyleLbl="bgAcc1" presStyleIdx="3" presStyleCnt="4">
        <dgm:presLayoutVars>
          <dgm:bulletEnabled val="1"/>
        </dgm:presLayoutVars>
      </dgm:prSet>
      <dgm:spPr/>
    </dgm:pt>
    <dgm:pt modelId="{2D1529F4-2EA4-4773-A360-8F978F85762F}" type="pres">
      <dgm:prSet presAssocID="{682EB0EC-9573-41F5-B539-D77497CEDD11}" presName="parentNode2" presStyleLbl="node1" presStyleIdx="3" presStyleCnt="4" custScaleX="85851" custScaleY="79777">
        <dgm:presLayoutVars>
          <dgm:chMax val="0"/>
          <dgm:bulletEnabled val="1"/>
        </dgm:presLayoutVars>
      </dgm:prSet>
      <dgm:spPr/>
    </dgm:pt>
    <dgm:pt modelId="{AA656879-5124-4276-A63B-82BD4C177705}" type="pres">
      <dgm:prSet presAssocID="{682EB0EC-9573-41F5-B539-D77497CEDD11}" presName="connSite2" presStyleCnt="0"/>
      <dgm:spPr/>
    </dgm:pt>
  </dgm:ptLst>
  <dgm:cxnLst>
    <dgm:cxn modelId="{1B244A02-C0F6-4BEB-B69E-BEFCBB4CAE2B}" srcId="{3C40BC1B-010A-448F-AD1C-DBC1D8CA8F4F}" destId="{CA292F8E-6160-49D4-B49E-ED983093AB79}" srcOrd="1" destOrd="0" parTransId="{4CC87B86-1E1C-445A-8521-F4ABDA3093B5}" sibTransId="{9C71BBFB-B93B-4F9A-919F-9FC170D965EB}"/>
    <dgm:cxn modelId="{BA674E0A-8D58-4C04-82E6-4D4EBF3EB140}" type="presOf" srcId="{D1A0E308-9A4E-45CD-A77C-F3D163A2FCF8}" destId="{32432E57-23F9-4119-B5E3-021B25621F85}" srcOrd="0" destOrd="0" presId="urn:microsoft.com/office/officeart/2005/8/layout/hProcess4"/>
    <dgm:cxn modelId="{51E5700C-ABBC-4D8D-B4DB-3EC561D1DC58}" type="presOf" srcId="{6216BFDF-7FC8-48CF-9E20-CED00FFACA5E}" destId="{0A310BFF-AA47-41F1-9DCD-33A17C599B20}" srcOrd="0" destOrd="0" presId="urn:microsoft.com/office/officeart/2005/8/layout/hProcess4"/>
    <dgm:cxn modelId="{BDCC2D12-A4FD-4DF5-8995-40ADA770305C}" type="presOf" srcId="{9FEA29B0-9C9A-4D45-AEA8-CD47218075FB}" destId="{F7E9A0B9-FC79-49CF-BAB8-1B84D63328A6}" srcOrd="1" destOrd="0" presId="urn:microsoft.com/office/officeart/2005/8/layout/hProcess4"/>
    <dgm:cxn modelId="{F4FB9C12-2034-4A16-9F57-54F3AAE2811B}" type="presOf" srcId="{7430047A-6A3F-4424-8496-C37F24FCFB5D}" destId="{D49647A9-564D-41FA-BC82-503DB31C2A7C}" srcOrd="1" destOrd="1" presId="urn:microsoft.com/office/officeart/2005/8/layout/hProcess4"/>
    <dgm:cxn modelId="{F677B713-025B-400D-AFB6-0424866BE877}" srcId="{0B633A55-78B6-43DD-804A-7A880CBA5971}" destId="{B9BE55B0-E987-4AD4-96D4-C95A3C5F9D2A}" srcOrd="2" destOrd="0" parTransId="{DB45D9BB-74ED-4D99-870C-CAB9160B1549}" sibTransId="{00F15A02-33D4-4BBA-8325-5E62279A34D2}"/>
    <dgm:cxn modelId="{D97E7925-BDC7-4592-8F44-B34BE9717073}" type="presOf" srcId="{42C09D21-77FC-4DFF-AEE5-9722E656FC94}" destId="{83CBC032-D749-4002-86C2-B0BE776AEF9E}" srcOrd="0" destOrd="0" presId="urn:microsoft.com/office/officeart/2005/8/layout/hProcess4"/>
    <dgm:cxn modelId="{7978E739-B820-4555-B5E8-902741B3318A}" srcId="{0B633A55-78B6-43DD-804A-7A880CBA5971}" destId="{D1A0E308-9A4E-45CD-A77C-F3D163A2FCF8}" srcOrd="0" destOrd="0" parTransId="{F19097CA-8589-453C-9C03-8FF0EA985ACC}" sibTransId="{6216BFDF-7FC8-48CF-9E20-CED00FFACA5E}"/>
    <dgm:cxn modelId="{08594E3F-7D53-403E-BD0E-20100CAF29D0}" type="presOf" srcId="{B9BE55B0-E987-4AD4-96D4-C95A3C5F9D2A}" destId="{EEBCCAF2-C6CF-4F6B-9C6A-D809E62F5AC2}" srcOrd="0" destOrd="0" presId="urn:microsoft.com/office/officeart/2005/8/layout/hProcess4"/>
    <dgm:cxn modelId="{1085EF61-D4C6-4265-BAB5-4A65728AFE9D}" srcId="{0B633A55-78B6-43DD-804A-7A880CBA5971}" destId="{3C40BC1B-010A-448F-AD1C-DBC1D8CA8F4F}" srcOrd="1" destOrd="0" parTransId="{53D17330-083E-41CC-B22A-3EE76428351F}" sibTransId="{4678C2D7-134A-4014-8FC8-613268E16C53}"/>
    <dgm:cxn modelId="{AE450165-6353-4E44-9719-AA892363C6BB}" type="presOf" srcId="{4678C2D7-134A-4014-8FC8-613268E16C53}" destId="{931C9507-40DB-4605-8475-14ED09937E2A}" srcOrd="0" destOrd="0" presId="urn:microsoft.com/office/officeart/2005/8/layout/hProcess4"/>
    <dgm:cxn modelId="{7FE2E46A-2CDD-4B25-BCFD-6A4445E3535B}" type="presOf" srcId="{44040E09-A890-4363-9F64-FB1FCF07C9F8}" destId="{D49647A9-564D-41FA-BC82-503DB31C2A7C}" srcOrd="1" destOrd="0" presId="urn:microsoft.com/office/officeart/2005/8/layout/hProcess4"/>
    <dgm:cxn modelId="{3C363F70-D6A8-4F55-8A5B-52FE2AAE339D}" srcId="{682EB0EC-9573-41F5-B539-D77497CEDD11}" destId="{D374A4D8-FD8C-4029-B6E8-6EE8689FFC95}" srcOrd="0" destOrd="0" parTransId="{B89103A5-9476-4509-85C3-E362E5EF88B3}" sibTransId="{608979F0-2ABA-43F4-AD81-1862129BF10D}"/>
    <dgm:cxn modelId="{01C9DE71-A9BB-455A-B9F4-3EE980FCB141}" type="presOf" srcId="{85E007D9-616E-41E7-BF30-4B882DA4ACA0}" destId="{8FB68DC6-D9D0-468E-AE0E-AF4554BCEC85}" srcOrd="0" destOrd="2" presId="urn:microsoft.com/office/officeart/2005/8/layout/hProcess4"/>
    <dgm:cxn modelId="{A1CFB073-EAF2-43B4-9CD7-0B018F28DE75}" type="presOf" srcId="{42C09D21-77FC-4DFF-AEE5-9722E656FC94}" destId="{0DDC9742-34F8-4006-89FB-19FAED9B91A7}" srcOrd="1" destOrd="0" presId="urn:microsoft.com/office/officeart/2005/8/layout/hProcess4"/>
    <dgm:cxn modelId="{F5E58875-86FC-46C6-BE16-A09EE61EC1ED}" srcId="{B9BE55B0-E987-4AD4-96D4-C95A3C5F9D2A}" destId="{42C09D21-77FC-4DFF-AEE5-9722E656FC94}" srcOrd="0" destOrd="0" parTransId="{FBE1EAD1-3927-4738-8414-CBC257052A9E}" sibTransId="{EFED7748-1A82-4D2D-8F56-64A023B4E154}"/>
    <dgm:cxn modelId="{6FC1D17A-478E-4080-8468-2B1C3210AB9B}" srcId="{D1A0E308-9A4E-45CD-A77C-F3D163A2FCF8}" destId="{44040E09-A890-4363-9F64-FB1FCF07C9F8}" srcOrd="0" destOrd="0" parTransId="{318027A9-EAA0-4CED-9084-D5EFD51B609F}" sibTransId="{FD3D3224-C4BC-4039-AFB4-86912881FB09}"/>
    <dgm:cxn modelId="{8953377D-7086-40E2-9124-A526C642EB81}" type="presOf" srcId="{44040E09-A890-4363-9F64-FB1FCF07C9F8}" destId="{B8BCA3E7-53DD-43E4-9127-569AC3D8F5AF}" srcOrd="0" destOrd="0" presId="urn:microsoft.com/office/officeart/2005/8/layout/hProcess4"/>
    <dgm:cxn modelId="{42332A83-263A-42B5-B441-31C592A543B3}" type="presOf" srcId="{682EB0EC-9573-41F5-B539-D77497CEDD11}" destId="{2D1529F4-2EA4-4773-A360-8F978F85762F}" srcOrd="0" destOrd="0" presId="urn:microsoft.com/office/officeart/2005/8/layout/hProcess4"/>
    <dgm:cxn modelId="{7E9B9585-2A16-42BD-BDB2-C7DCCA33DF28}" type="presOf" srcId="{9DD4015F-29BC-4C0D-B31C-AB4DDE06A71E}" destId="{B8BCA3E7-53DD-43E4-9127-569AC3D8F5AF}" srcOrd="0" destOrd="2" presId="urn:microsoft.com/office/officeart/2005/8/layout/hProcess4"/>
    <dgm:cxn modelId="{B85EE28E-45ED-4F38-A7C1-428AEFC2BFFC}" srcId="{D1A0E308-9A4E-45CD-A77C-F3D163A2FCF8}" destId="{7430047A-6A3F-4424-8496-C37F24FCFB5D}" srcOrd="1" destOrd="0" parTransId="{BDBC9608-1430-4E47-BAF4-E57333CD1926}" sibTransId="{2D4B6063-51B8-4239-A0DC-809CD9FB681C}"/>
    <dgm:cxn modelId="{E120D294-E9CB-42B7-8C8B-3F119851101E}" srcId="{0B633A55-78B6-43DD-804A-7A880CBA5971}" destId="{682EB0EC-9573-41F5-B539-D77497CEDD11}" srcOrd="3" destOrd="0" parTransId="{F5AE4D0B-4464-4EC2-8184-7A47F1B0D2FA}" sibTransId="{4860AD52-4F05-4DD5-9E15-D6F386A1D407}"/>
    <dgm:cxn modelId="{DED28E97-7076-436A-8C92-43641648B03C}" type="presOf" srcId="{9FEA29B0-9C9A-4D45-AEA8-CD47218075FB}" destId="{8FB68DC6-D9D0-468E-AE0E-AF4554BCEC85}" srcOrd="0" destOrd="0" presId="urn:microsoft.com/office/officeart/2005/8/layout/hProcess4"/>
    <dgm:cxn modelId="{93F9B8A0-46A3-424D-B914-244646DE3ED1}" srcId="{3C40BC1B-010A-448F-AD1C-DBC1D8CA8F4F}" destId="{9FEA29B0-9C9A-4D45-AEA8-CD47218075FB}" srcOrd="0" destOrd="0" parTransId="{B04C3D28-C15C-47CF-B128-4D25703B9EAD}" sibTransId="{E2409D06-C541-40A5-9347-25F34FD97DC9}"/>
    <dgm:cxn modelId="{6B99F6A4-9E12-4E57-9B5F-5400BE38AC4B}" type="presOf" srcId="{CA292F8E-6160-49D4-B49E-ED983093AB79}" destId="{8FB68DC6-D9D0-468E-AE0E-AF4554BCEC85}" srcOrd="0" destOrd="1" presId="urn:microsoft.com/office/officeart/2005/8/layout/hProcess4"/>
    <dgm:cxn modelId="{D5A50DA7-D68F-492A-BDB3-C1CD2153A8F8}" srcId="{3C40BC1B-010A-448F-AD1C-DBC1D8CA8F4F}" destId="{85E007D9-616E-41E7-BF30-4B882DA4ACA0}" srcOrd="2" destOrd="0" parTransId="{DE1CFFA1-9FE4-40AD-9473-6317B0918AE4}" sibTransId="{C0B1BC06-8F9A-4943-8218-F535476CDBDF}"/>
    <dgm:cxn modelId="{CDC29FAA-3BB7-40B8-8DBA-C8F192FACC3D}" type="presOf" srcId="{CA292F8E-6160-49D4-B49E-ED983093AB79}" destId="{F7E9A0B9-FC79-49CF-BAB8-1B84D63328A6}" srcOrd="1" destOrd="1" presId="urn:microsoft.com/office/officeart/2005/8/layout/hProcess4"/>
    <dgm:cxn modelId="{55006BAE-900C-41E0-8D95-907F5D9D4DD2}" type="presOf" srcId="{3C40BC1B-010A-448F-AD1C-DBC1D8CA8F4F}" destId="{B3561341-6DE9-400D-9FCF-AD04B629054D}" srcOrd="0" destOrd="0" presId="urn:microsoft.com/office/officeart/2005/8/layout/hProcess4"/>
    <dgm:cxn modelId="{850099AF-C38F-40C4-8EED-2B4E07374C34}" type="presOf" srcId="{85E007D9-616E-41E7-BF30-4B882DA4ACA0}" destId="{F7E9A0B9-FC79-49CF-BAB8-1B84D63328A6}" srcOrd="1" destOrd="2" presId="urn:microsoft.com/office/officeart/2005/8/layout/hProcess4"/>
    <dgm:cxn modelId="{B457DACD-6972-42C7-B1B4-D465A109CE8D}" type="presOf" srcId="{D374A4D8-FD8C-4029-B6E8-6EE8689FFC95}" destId="{918D48A6-3416-459A-BDBE-8C30458BE735}" srcOrd="0" destOrd="0" presId="urn:microsoft.com/office/officeart/2005/8/layout/hProcess4"/>
    <dgm:cxn modelId="{7D48E2D1-07BD-4877-B5A4-E071A615D8CE}" type="presOf" srcId="{9DD4015F-29BC-4C0D-B31C-AB4DDE06A71E}" destId="{D49647A9-564D-41FA-BC82-503DB31C2A7C}" srcOrd="1" destOrd="2" presId="urn:microsoft.com/office/officeart/2005/8/layout/hProcess4"/>
    <dgm:cxn modelId="{D45FCCDC-5FED-4457-AAB5-8EA294B96F2F}" type="presOf" srcId="{00F15A02-33D4-4BBA-8325-5E62279A34D2}" destId="{38430AE9-0A15-4815-AB0C-339155DEFC4D}" srcOrd="0" destOrd="0" presId="urn:microsoft.com/office/officeart/2005/8/layout/hProcess4"/>
    <dgm:cxn modelId="{479A1AF2-FA0C-4A50-A9F4-FA046D2BA07A}" type="presOf" srcId="{7430047A-6A3F-4424-8496-C37F24FCFB5D}" destId="{B8BCA3E7-53DD-43E4-9127-569AC3D8F5AF}" srcOrd="0" destOrd="1" presId="urn:microsoft.com/office/officeart/2005/8/layout/hProcess4"/>
    <dgm:cxn modelId="{686871F6-1FF6-43C4-9106-F1196A78856A}" type="presOf" srcId="{D374A4D8-FD8C-4029-B6E8-6EE8689FFC95}" destId="{C211F2CD-B75C-4705-95FC-EF1E77B13D78}" srcOrd="1" destOrd="0" presId="urn:microsoft.com/office/officeart/2005/8/layout/hProcess4"/>
    <dgm:cxn modelId="{F81D4EF8-38A0-4553-8C0B-40E182061D4F}" type="presOf" srcId="{0B633A55-78B6-43DD-804A-7A880CBA5971}" destId="{941CD188-9E09-4B1A-B18D-AE52B4E62BCC}" srcOrd="0" destOrd="0" presId="urn:microsoft.com/office/officeart/2005/8/layout/hProcess4"/>
    <dgm:cxn modelId="{8D91B9F9-030C-4853-AEE1-59BC9251A89A}" srcId="{D1A0E308-9A4E-45CD-A77C-F3D163A2FCF8}" destId="{9DD4015F-29BC-4C0D-B31C-AB4DDE06A71E}" srcOrd="2" destOrd="0" parTransId="{5AFBFFC6-BEE5-433A-A137-044D9373AEAF}" sibTransId="{7D3F0A1C-80EA-4508-8B31-F2AEC70FB8F1}"/>
    <dgm:cxn modelId="{6F4E1657-B838-48DC-BF7A-053FABD4E925}" type="presParOf" srcId="{941CD188-9E09-4B1A-B18D-AE52B4E62BCC}" destId="{FDD487C7-F4D9-4861-80AF-4EF7AF8FBA75}" srcOrd="0" destOrd="0" presId="urn:microsoft.com/office/officeart/2005/8/layout/hProcess4"/>
    <dgm:cxn modelId="{C80D902D-D676-4287-B58A-A953DBD1A9A1}" type="presParOf" srcId="{941CD188-9E09-4B1A-B18D-AE52B4E62BCC}" destId="{8AF4C8DD-D2EC-473B-B690-051BC0097FE4}" srcOrd="1" destOrd="0" presId="urn:microsoft.com/office/officeart/2005/8/layout/hProcess4"/>
    <dgm:cxn modelId="{9F24953A-3138-489F-B520-8557C96E664D}" type="presParOf" srcId="{941CD188-9E09-4B1A-B18D-AE52B4E62BCC}" destId="{FE23461E-F3CD-46CA-9C38-5CC7AA37E69F}" srcOrd="2" destOrd="0" presId="urn:microsoft.com/office/officeart/2005/8/layout/hProcess4"/>
    <dgm:cxn modelId="{AE1910B2-5F29-4607-B868-60BE378339CF}" type="presParOf" srcId="{FE23461E-F3CD-46CA-9C38-5CC7AA37E69F}" destId="{A7D6DFF1-1F14-470C-97C8-742E068F2676}" srcOrd="0" destOrd="0" presId="urn:microsoft.com/office/officeart/2005/8/layout/hProcess4"/>
    <dgm:cxn modelId="{4AA52E23-1E42-4696-8808-397188569320}" type="presParOf" srcId="{A7D6DFF1-1F14-470C-97C8-742E068F2676}" destId="{0CD04DCD-1AE0-463A-A902-88F7641B80FA}" srcOrd="0" destOrd="0" presId="urn:microsoft.com/office/officeart/2005/8/layout/hProcess4"/>
    <dgm:cxn modelId="{0BBED9EA-B81E-435B-9DAD-7CDAA14045F2}" type="presParOf" srcId="{A7D6DFF1-1F14-470C-97C8-742E068F2676}" destId="{B8BCA3E7-53DD-43E4-9127-569AC3D8F5AF}" srcOrd="1" destOrd="0" presId="urn:microsoft.com/office/officeart/2005/8/layout/hProcess4"/>
    <dgm:cxn modelId="{833A7CC1-5CEF-40E0-97F4-EC5E12C0CC9B}" type="presParOf" srcId="{A7D6DFF1-1F14-470C-97C8-742E068F2676}" destId="{D49647A9-564D-41FA-BC82-503DB31C2A7C}" srcOrd="2" destOrd="0" presId="urn:microsoft.com/office/officeart/2005/8/layout/hProcess4"/>
    <dgm:cxn modelId="{9A6F95D1-E5C2-46E5-B5A5-07DE73F22713}" type="presParOf" srcId="{A7D6DFF1-1F14-470C-97C8-742E068F2676}" destId="{32432E57-23F9-4119-B5E3-021B25621F85}" srcOrd="3" destOrd="0" presId="urn:microsoft.com/office/officeart/2005/8/layout/hProcess4"/>
    <dgm:cxn modelId="{0FFB523E-901C-4446-9A7F-0250469AE38C}" type="presParOf" srcId="{A7D6DFF1-1F14-470C-97C8-742E068F2676}" destId="{E65FBE3F-835F-4198-9ECB-3F0658605489}" srcOrd="4" destOrd="0" presId="urn:microsoft.com/office/officeart/2005/8/layout/hProcess4"/>
    <dgm:cxn modelId="{AC8FB391-6D93-49CB-A9E9-02F4C7CB5E1B}" type="presParOf" srcId="{FE23461E-F3CD-46CA-9C38-5CC7AA37E69F}" destId="{0A310BFF-AA47-41F1-9DCD-33A17C599B20}" srcOrd="1" destOrd="0" presId="urn:microsoft.com/office/officeart/2005/8/layout/hProcess4"/>
    <dgm:cxn modelId="{509979C2-88CF-4B8C-BBB3-57C58524F7B6}" type="presParOf" srcId="{FE23461E-F3CD-46CA-9C38-5CC7AA37E69F}" destId="{6C42EC42-A828-46AB-A981-E9D0BD3B8864}" srcOrd="2" destOrd="0" presId="urn:microsoft.com/office/officeart/2005/8/layout/hProcess4"/>
    <dgm:cxn modelId="{63000DFE-60BE-4CAC-8BE2-0CB3F359215E}" type="presParOf" srcId="{6C42EC42-A828-46AB-A981-E9D0BD3B8864}" destId="{9E442F89-2E45-4BFE-8C9A-B6AE77B91235}" srcOrd="0" destOrd="0" presId="urn:microsoft.com/office/officeart/2005/8/layout/hProcess4"/>
    <dgm:cxn modelId="{09C1F9DB-68C5-4BA9-9BC9-9C93A1FE6A6A}" type="presParOf" srcId="{6C42EC42-A828-46AB-A981-E9D0BD3B8864}" destId="{8FB68DC6-D9D0-468E-AE0E-AF4554BCEC85}" srcOrd="1" destOrd="0" presId="urn:microsoft.com/office/officeart/2005/8/layout/hProcess4"/>
    <dgm:cxn modelId="{F6FC35D8-2093-4511-BF49-1C14F3C97A13}" type="presParOf" srcId="{6C42EC42-A828-46AB-A981-E9D0BD3B8864}" destId="{F7E9A0B9-FC79-49CF-BAB8-1B84D63328A6}" srcOrd="2" destOrd="0" presId="urn:microsoft.com/office/officeart/2005/8/layout/hProcess4"/>
    <dgm:cxn modelId="{9ECBC6FC-4669-4B12-865C-F3F063326043}" type="presParOf" srcId="{6C42EC42-A828-46AB-A981-E9D0BD3B8864}" destId="{B3561341-6DE9-400D-9FCF-AD04B629054D}" srcOrd="3" destOrd="0" presId="urn:microsoft.com/office/officeart/2005/8/layout/hProcess4"/>
    <dgm:cxn modelId="{E61FFE5D-A07D-4D58-ACD4-212ACEF27960}" type="presParOf" srcId="{6C42EC42-A828-46AB-A981-E9D0BD3B8864}" destId="{D2AF13E9-1E0F-4179-9383-8566B84D1E60}" srcOrd="4" destOrd="0" presId="urn:microsoft.com/office/officeart/2005/8/layout/hProcess4"/>
    <dgm:cxn modelId="{841A75D2-8317-4192-8CC8-B3939E06E9B4}" type="presParOf" srcId="{FE23461E-F3CD-46CA-9C38-5CC7AA37E69F}" destId="{931C9507-40DB-4605-8475-14ED09937E2A}" srcOrd="3" destOrd="0" presId="urn:microsoft.com/office/officeart/2005/8/layout/hProcess4"/>
    <dgm:cxn modelId="{8AB7A1DF-39A6-4DCB-A124-1F52064AB225}" type="presParOf" srcId="{FE23461E-F3CD-46CA-9C38-5CC7AA37E69F}" destId="{3CE0F100-775B-4B8E-A963-F232A96A0AA9}" srcOrd="4" destOrd="0" presId="urn:microsoft.com/office/officeart/2005/8/layout/hProcess4"/>
    <dgm:cxn modelId="{41B6774F-AD16-47F2-A816-B6156C115906}" type="presParOf" srcId="{3CE0F100-775B-4B8E-A963-F232A96A0AA9}" destId="{25E3931D-D2AE-4918-8B08-40BDE1E8930F}" srcOrd="0" destOrd="0" presId="urn:microsoft.com/office/officeart/2005/8/layout/hProcess4"/>
    <dgm:cxn modelId="{110A1FCC-1618-4E79-8F5E-74C2642F1613}" type="presParOf" srcId="{3CE0F100-775B-4B8E-A963-F232A96A0AA9}" destId="{83CBC032-D749-4002-86C2-B0BE776AEF9E}" srcOrd="1" destOrd="0" presId="urn:microsoft.com/office/officeart/2005/8/layout/hProcess4"/>
    <dgm:cxn modelId="{78EEBF48-8B8D-43C5-BEEB-81973303C64D}" type="presParOf" srcId="{3CE0F100-775B-4B8E-A963-F232A96A0AA9}" destId="{0DDC9742-34F8-4006-89FB-19FAED9B91A7}" srcOrd="2" destOrd="0" presId="urn:microsoft.com/office/officeart/2005/8/layout/hProcess4"/>
    <dgm:cxn modelId="{80BF2654-1566-431A-B4A6-F86F2D0CFB1A}" type="presParOf" srcId="{3CE0F100-775B-4B8E-A963-F232A96A0AA9}" destId="{EEBCCAF2-C6CF-4F6B-9C6A-D809E62F5AC2}" srcOrd="3" destOrd="0" presId="urn:microsoft.com/office/officeart/2005/8/layout/hProcess4"/>
    <dgm:cxn modelId="{A12B6CC5-1CF6-486A-BEB1-D3BC533E4981}" type="presParOf" srcId="{3CE0F100-775B-4B8E-A963-F232A96A0AA9}" destId="{47026C54-10A4-48F8-B194-FEFBAE548607}" srcOrd="4" destOrd="0" presId="urn:microsoft.com/office/officeart/2005/8/layout/hProcess4"/>
    <dgm:cxn modelId="{6A5D4598-7B4C-4E8C-8DCA-2C25DA8056A5}" type="presParOf" srcId="{FE23461E-F3CD-46CA-9C38-5CC7AA37E69F}" destId="{38430AE9-0A15-4815-AB0C-339155DEFC4D}" srcOrd="5" destOrd="0" presId="urn:microsoft.com/office/officeart/2005/8/layout/hProcess4"/>
    <dgm:cxn modelId="{67340403-1DC7-4BDB-A17E-3AD000068E52}" type="presParOf" srcId="{FE23461E-F3CD-46CA-9C38-5CC7AA37E69F}" destId="{8D3C7902-E22F-4C6D-B5EF-A2B487B756A2}" srcOrd="6" destOrd="0" presId="urn:microsoft.com/office/officeart/2005/8/layout/hProcess4"/>
    <dgm:cxn modelId="{3E1E8655-7F8E-4B99-AC88-BBFF4DFBF59E}" type="presParOf" srcId="{8D3C7902-E22F-4C6D-B5EF-A2B487B756A2}" destId="{15DDEDCC-672B-42B0-A0A7-98CE511F720A}" srcOrd="0" destOrd="0" presId="urn:microsoft.com/office/officeart/2005/8/layout/hProcess4"/>
    <dgm:cxn modelId="{54491DB0-EAB6-4636-943B-EA5819713EEE}" type="presParOf" srcId="{8D3C7902-E22F-4C6D-B5EF-A2B487B756A2}" destId="{918D48A6-3416-459A-BDBE-8C30458BE735}" srcOrd="1" destOrd="0" presId="urn:microsoft.com/office/officeart/2005/8/layout/hProcess4"/>
    <dgm:cxn modelId="{CAA15A69-4FA1-4F17-935E-A0674993FA95}" type="presParOf" srcId="{8D3C7902-E22F-4C6D-B5EF-A2B487B756A2}" destId="{C211F2CD-B75C-4705-95FC-EF1E77B13D78}" srcOrd="2" destOrd="0" presId="urn:microsoft.com/office/officeart/2005/8/layout/hProcess4"/>
    <dgm:cxn modelId="{B87B6EA6-A3FF-4E2D-9AAC-DBD135392887}" type="presParOf" srcId="{8D3C7902-E22F-4C6D-B5EF-A2B487B756A2}" destId="{2D1529F4-2EA4-4773-A360-8F978F85762F}" srcOrd="3" destOrd="0" presId="urn:microsoft.com/office/officeart/2005/8/layout/hProcess4"/>
    <dgm:cxn modelId="{0781E4EC-F4E7-4720-B5AE-3950219E8E74}" type="presParOf" srcId="{8D3C7902-E22F-4C6D-B5EF-A2B487B756A2}" destId="{AA656879-5124-4276-A63B-82BD4C17770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CA3E7-53DD-43E4-9127-569AC3D8F5AF}">
      <dsp:nvSpPr>
        <dsp:cNvPr id="0" name=""/>
        <dsp:cNvSpPr/>
      </dsp:nvSpPr>
      <dsp:spPr>
        <a:xfrm>
          <a:off x="556437" y="862600"/>
          <a:ext cx="1740072" cy="915726"/>
        </a:xfrm>
        <a:prstGeom prst="roundRect">
          <a:avLst>
            <a:gd name="adj" fmla="val 10000"/>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fr-FR" sz="1200" kern="1200" dirty="0"/>
            <a:t>Production</a:t>
          </a:r>
        </a:p>
        <a:p>
          <a:pPr marL="114300" lvl="1" indent="-114300" algn="l" defTabSz="533400">
            <a:lnSpc>
              <a:spcPct val="90000"/>
            </a:lnSpc>
            <a:spcBef>
              <a:spcPct val="0"/>
            </a:spcBef>
            <a:spcAft>
              <a:spcPct val="15000"/>
            </a:spcAft>
            <a:buChar char="•"/>
          </a:pPr>
          <a:r>
            <a:rPr lang="fr-FR" sz="1200" kern="1200" dirty="0"/>
            <a:t>Collecte</a:t>
          </a:r>
        </a:p>
        <a:p>
          <a:pPr marL="114300" lvl="1" indent="-114300" algn="l" defTabSz="533400">
            <a:lnSpc>
              <a:spcPct val="90000"/>
            </a:lnSpc>
            <a:spcBef>
              <a:spcPct val="0"/>
            </a:spcBef>
            <a:spcAft>
              <a:spcPct val="15000"/>
            </a:spcAft>
            <a:buChar char="•"/>
          </a:pPr>
          <a:r>
            <a:rPr lang="fr-FR" sz="1200" kern="1200" dirty="0"/>
            <a:t>Tri / ségrégation</a:t>
          </a:r>
        </a:p>
      </dsp:txBody>
      <dsp:txXfrm>
        <a:off x="577510" y="883673"/>
        <a:ext cx="1697926" cy="677353"/>
      </dsp:txXfrm>
    </dsp:sp>
    <dsp:sp modelId="{0A310BFF-AA47-41F1-9DCD-33A17C599B20}">
      <dsp:nvSpPr>
        <dsp:cNvPr id="0" name=""/>
        <dsp:cNvSpPr/>
      </dsp:nvSpPr>
      <dsp:spPr>
        <a:xfrm>
          <a:off x="1504219" y="502777"/>
          <a:ext cx="2426584" cy="2426584"/>
        </a:xfrm>
        <a:prstGeom prst="leftCircularArrow">
          <a:avLst>
            <a:gd name="adj1" fmla="val 4592"/>
            <a:gd name="adj2" fmla="val 585079"/>
            <a:gd name="adj3" fmla="val 2718792"/>
            <a:gd name="adj4" fmla="val 9382692"/>
            <a:gd name="adj5" fmla="val 5358"/>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2432E57-23F9-4119-B5E3-021B25621F85}">
      <dsp:nvSpPr>
        <dsp:cNvPr id="0" name=""/>
        <dsp:cNvSpPr/>
      </dsp:nvSpPr>
      <dsp:spPr>
        <a:xfrm>
          <a:off x="850323" y="1726696"/>
          <a:ext cx="1732323" cy="597510"/>
        </a:xfrm>
        <a:prstGeom prst="roundRect">
          <a:avLst>
            <a:gd name="adj" fmla="val 10000"/>
          </a:avLst>
        </a:prstGeom>
        <a:solidFill>
          <a:srgbClr val="F9683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t>Ferme </a:t>
          </a:r>
          <a:r>
            <a:rPr lang="fr-FR" sz="1600" kern="1200" dirty="0" err="1"/>
            <a:t>Tiglmamine</a:t>
          </a:r>
          <a:endParaRPr lang="fr-FR" sz="1600" kern="1200" dirty="0"/>
        </a:p>
      </dsp:txBody>
      <dsp:txXfrm>
        <a:off x="867823" y="1744196"/>
        <a:ext cx="1697323" cy="562510"/>
      </dsp:txXfrm>
    </dsp:sp>
    <dsp:sp modelId="{8FB68DC6-D9D0-468E-AE0E-AF4554BCEC85}">
      <dsp:nvSpPr>
        <dsp:cNvPr id="0" name=""/>
        <dsp:cNvSpPr/>
      </dsp:nvSpPr>
      <dsp:spPr>
        <a:xfrm>
          <a:off x="3113285" y="910352"/>
          <a:ext cx="1740072" cy="1176386"/>
        </a:xfrm>
        <a:prstGeom prst="roundRect">
          <a:avLst>
            <a:gd name="adj" fmla="val 10000"/>
          </a:avLst>
        </a:prstGeom>
        <a:solidFill>
          <a:schemeClr val="lt1">
            <a:alpha val="90000"/>
            <a:hueOff val="0"/>
            <a:satOff val="0"/>
            <a:lumOff val="0"/>
            <a:alphaOff val="0"/>
          </a:schemeClr>
        </a:solidFill>
        <a:ln w="9525" cap="flat" cmpd="sng" algn="ctr">
          <a:solidFill>
            <a:schemeClr val="accent2">
              <a:shade val="50000"/>
              <a:hueOff val="-19925"/>
              <a:satOff val="-3638"/>
              <a:lumOff val="2105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fr-FR" sz="1200" kern="1200" dirty="0"/>
            <a:t>Extraction à l’</a:t>
          </a:r>
          <a:r>
            <a:rPr lang="fr-FR" sz="1200" kern="1200" dirty="0" err="1"/>
            <a:t>Hesane</a:t>
          </a:r>
          <a:r>
            <a:rPr lang="fr-FR" sz="1200" kern="1200" dirty="0"/>
            <a:t> des fleurs</a:t>
          </a:r>
        </a:p>
        <a:p>
          <a:pPr marL="114300" lvl="1" indent="-114300" algn="l" defTabSz="533400">
            <a:lnSpc>
              <a:spcPct val="90000"/>
            </a:lnSpc>
            <a:spcBef>
              <a:spcPct val="0"/>
            </a:spcBef>
            <a:spcAft>
              <a:spcPct val="15000"/>
            </a:spcAft>
            <a:buChar char="•"/>
          </a:pPr>
          <a:r>
            <a:rPr lang="fr-FR" sz="1200" kern="1200" dirty="0"/>
            <a:t>Packaging</a:t>
          </a:r>
        </a:p>
        <a:p>
          <a:pPr marL="114300" lvl="1" indent="-114300" algn="l" defTabSz="533400">
            <a:lnSpc>
              <a:spcPct val="90000"/>
            </a:lnSpc>
            <a:spcBef>
              <a:spcPct val="0"/>
            </a:spcBef>
            <a:spcAft>
              <a:spcPct val="15000"/>
            </a:spcAft>
            <a:buChar char="•"/>
          </a:pPr>
          <a:r>
            <a:rPr lang="fr-FR" sz="1200" kern="1200" dirty="0"/>
            <a:t>Export</a:t>
          </a:r>
        </a:p>
      </dsp:txBody>
      <dsp:txXfrm>
        <a:off x="3140357" y="1189507"/>
        <a:ext cx="1685928" cy="870160"/>
      </dsp:txXfrm>
    </dsp:sp>
    <dsp:sp modelId="{931C9507-40DB-4605-8475-14ED09937E2A}">
      <dsp:nvSpPr>
        <dsp:cNvPr id="0" name=""/>
        <dsp:cNvSpPr/>
      </dsp:nvSpPr>
      <dsp:spPr>
        <a:xfrm>
          <a:off x="3988815" y="17518"/>
          <a:ext cx="2573276" cy="2573276"/>
        </a:xfrm>
        <a:prstGeom prst="circularArrow">
          <a:avLst>
            <a:gd name="adj1" fmla="val 4330"/>
            <a:gd name="adj2" fmla="val 548192"/>
            <a:gd name="adj3" fmla="val 19345078"/>
            <a:gd name="adj4" fmla="val 12644291"/>
            <a:gd name="adj5" fmla="val 5052"/>
          </a:avLst>
        </a:prstGeom>
        <a:gradFill rotWithShape="0">
          <a:gsLst>
            <a:gs pos="0">
              <a:schemeClr val="accent2">
                <a:shade val="90000"/>
                <a:hueOff val="-27334"/>
                <a:satOff val="-4629"/>
                <a:lumOff val="21409"/>
                <a:alphaOff val="0"/>
                <a:shade val="51000"/>
                <a:satMod val="130000"/>
              </a:schemeClr>
            </a:gs>
            <a:gs pos="80000">
              <a:schemeClr val="accent2">
                <a:shade val="90000"/>
                <a:hueOff val="-27334"/>
                <a:satOff val="-4629"/>
                <a:lumOff val="21409"/>
                <a:alphaOff val="0"/>
                <a:shade val="93000"/>
                <a:satMod val="130000"/>
              </a:schemeClr>
            </a:gs>
            <a:gs pos="100000">
              <a:schemeClr val="accent2">
                <a:shade val="90000"/>
                <a:hueOff val="-27334"/>
                <a:satOff val="-4629"/>
                <a:lumOff val="2140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3561341-6DE9-400D-9FCF-AD04B629054D}">
      <dsp:nvSpPr>
        <dsp:cNvPr id="0" name=""/>
        <dsp:cNvSpPr/>
      </dsp:nvSpPr>
      <dsp:spPr>
        <a:xfrm>
          <a:off x="3463055" y="405285"/>
          <a:ext cx="1620556" cy="751324"/>
        </a:xfrm>
        <a:prstGeom prst="roundRect">
          <a:avLst>
            <a:gd name="adj" fmla="val 10000"/>
          </a:avLst>
        </a:prstGeom>
        <a:solidFill>
          <a:srgbClr val="F9683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err="1"/>
            <a:t>Biolandes</a:t>
          </a:r>
          <a:r>
            <a:rPr lang="fr-FR" sz="1600" kern="1200" dirty="0"/>
            <a:t> Maroc</a:t>
          </a:r>
        </a:p>
      </dsp:txBody>
      <dsp:txXfrm>
        <a:off x="3485061" y="427291"/>
        <a:ext cx="1576544" cy="707312"/>
      </dsp:txXfrm>
    </dsp:sp>
    <dsp:sp modelId="{83CBC032-D749-4002-86C2-B0BE776AEF9E}">
      <dsp:nvSpPr>
        <dsp:cNvPr id="0" name=""/>
        <dsp:cNvSpPr/>
      </dsp:nvSpPr>
      <dsp:spPr>
        <a:xfrm>
          <a:off x="5620096" y="1202268"/>
          <a:ext cx="1728379" cy="524434"/>
        </a:xfrm>
        <a:prstGeom prst="roundRect">
          <a:avLst>
            <a:gd name="adj" fmla="val 10000"/>
          </a:avLst>
        </a:prstGeom>
        <a:solidFill>
          <a:schemeClr val="lt1">
            <a:alpha val="90000"/>
            <a:hueOff val="0"/>
            <a:satOff val="0"/>
            <a:lumOff val="0"/>
            <a:alphaOff val="0"/>
          </a:schemeClr>
        </a:solidFill>
        <a:ln w="9525" cap="flat" cmpd="sng" algn="ctr">
          <a:solidFill>
            <a:schemeClr val="accent2">
              <a:shade val="50000"/>
              <a:hueOff val="-39850"/>
              <a:satOff val="-7276"/>
              <a:lumOff val="4210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fr-FR" sz="1200" kern="1200" dirty="0"/>
            <a:t>Extraction à l’éthanol</a:t>
          </a:r>
        </a:p>
      </dsp:txBody>
      <dsp:txXfrm>
        <a:off x="5632165" y="1214337"/>
        <a:ext cx="1704241" cy="387917"/>
      </dsp:txXfrm>
    </dsp:sp>
    <dsp:sp modelId="{38430AE9-0A15-4815-AB0C-339155DEFC4D}">
      <dsp:nvSpPr>
        <dsp:cNvPr id="0" name=""/>
        <dsp:cNvSpPr/>
      </dsp:nvSpPr>
      <dsp:spPr>
        <a:xfrm>
          <a:off x="6507213" y="375241"/>
          <a:ext cx="2359571" cy="2359571"/>
        </a:xfrm>
        <a:prstGeom prst="leftCircularArrow">
          <a:avLst>
            <a:gd name="adj1" fmla="val 4723"/>
            <a:gd name="adj2" fmla="val 603636"/>
            <a:gd name="adj3" fmla="val 2325806"/>
            <a:gd name="adj4" fmla="val 8971148"/>
            <a:gd name="adj5" fmla="val 5510"/>
          </a:avLst>
        </a:prstGeom>
        <a:gradFill rotWithShape="0">
          <a:gsLst>
            <a:gs pos="0">
              <a:schemeClr val="accent2">
                <a:shade val="90000"/>
                <a:hueOff val="-27334"/>
                <a:satOff val="-4629"/>
                <a:lumOff val="21409"/>
                <a:alphaOff val="0"/>
                <a:shade val="51000"/>
                <a:satMod val="130000"/>
              </a:schemeClr>
            </a:gs>
            <a:gs pos="80000">
              <a:schemeClr val="accent2">
                <a:shade val="90000"/>
                <a:hueOff val="-27334"/>
                <a:satOff val="-4629"/>
                <a:lumOff val="21409"/>
                <a:alphaOff val="0"/>
                <a:shade val="93000"/>
                <a:satMod val="130000"/>
              </a:schemeClr>
            </a:gs>
            <a:gs pos="100000">
              <a:schemeClr val="accent2">
                <a:shade val="90000"/>
                <a:hueOff val="-27334"/>
                <a:satOff val="-4629"/>
                <a:lumOff val="2140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EBCCAF2-C6CF-4F6B-9C6A-D809E62F5AC2}">
      <dsp:nvSpPr>
        <dsp:cNvPr id="0" name=""/>
        <dsp:cNvSpPr/>
      </dsp:nvSpPr>
      <dsp:spPr>
        <a:xfrm>
          <a:off x="5956324" y="1654691"/>
          <a:ext cx="1635946" cy="591107"/>
        </a:xfrm>
        <a:prstGeom prst="roundRect">
          <a:avLst>
            <a:gd name="adj" fmla="val 10000"/>
          </a:avLst>
        </a:prstGeom>
        <a:solidFill>
          <a:srgbClr val="D1630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err="1"/>
            <a:t>Biolandes</a:t>
          </a:r>
          <a:r>
            <a:rPr lang="fr-FR" sz="1600" kern="1200" dirty="0"/>
            <a:t> France</a:t>
          </a:r>
        </a:p>
      </dsp:txBody>
      <dsp:txXfrm>
        <a:off x="5973637" y="1672004"/>
        <a:ext cx="1601320" cy="556481"/>
      </dsp:txXfrm>
    </dsp:sp>
    <dsp:sp modelId="{918D48A6-3416-459A-BDBE-8C30458BE735}">
      <dsp:nvSpPr>
        <dsp:cNvPr id="0" name=""/>
        <dsp:cNvSpPr/>
      </dsp:nvSpPr>
      <dsp:spPr>
        <a:xfrm>
          <a:off x="8122909" y="810961"/>
          <a:ext cx="1740072" cy="771719"/>
        </a:xfrm>
        <a:prstGeom prst="roundRect">
          <a:avLst>
            <a:gd name="adj" fmla="val 10000"/>
          </a:avLst>
        </a:prstGeom>
        <a:solidFill>
          <a:schemeClr val="lt1">
            <a:alpha val="90000"/>
            <a:hueOff val="0"/>
            <a:satOff val="0"/>
            <a:lumOff val="0"/>
            <a:alphaOff val="0"/>
          </a:schemeClr>
        </a:solidFill>
        <a:ln w="9525" cap="flat" cmpd="sng" algn="ctr">
          <a:solidFill>
            <a:schemeClr val="accent2">
              <a:shade val="50000"/>
              <a:hueOff val="-19925"/>
              <a:satOff val="-3638"/>
              <a:lumOff val="2105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fr-FR" sz="1200" kern="1200" dirty="0"/>
            <a:t>Composition parfum</a:t>
          </a:r>
        </a:p>
      </dsp:txBody>
      <dsp:txXfrm>
        <a:off x="8140668" y="994089"/>
        <a:ext cx="1704554" cy="570832"/>
      </dsp:txXfrm>
    </dsp:sp>
    <dsp:sp modelId="{2D1529F4-2EA4-4773-A360-8F978F85762F}">
      <dsp:nvSpPr>
        <dsp:cNvPr id="0" name=""/>
        <dsp:cNvSpPr/>
      </dsp:nvSpPr>
      <dsp:spPr>
        <a:xfrm>
          <a:off x="8619015" y="501539"/>
          <a:ext cx="1327884" cy="490695"/>
        </a:xfrm>
        <a:prstGeom prst="roundRect">
          <a:avLst>
            <a:gd name="adj" fmla="val 10000"/>
          </a:avLst>
        </a:prstGeom>
        <a:solidFill>
          <a:srgbClr val="98480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t>Hermès</a:t>
          </a:r>
        </a:p>
      </dsp:txBody>
      <dsp:txXfrm>
        <a:off x="8633387" y="515911"/>
        <a:ext cx="1299140" cy="46195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C564D-2506-4145-AF33-510FE97E8401}" type="datetimeFigureOut">
              <a:rPr lang="fr-FR" smtClean="0"/>
              <a:pPr/>
              <a:t>30/06/2023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00BFAB-9B61-442C-B87A-6EB8FC498B8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00BFAB-9B61-442C-B87A-6EB8FC498B81}" type="slidenum">
              <a:rPr lang="fr-FR" smtClean="0"/>
              <a:pPr/>
              <a:t>1</a:t>
            </a:fld>
            <a:endParaRPr lang="fr-FR"/>
          </a:p>
        </p:txBody>
      </p:sp>
    </p:spTree>
    <p:extLst>
      <p:ext uri="{BB962C8B-B14F-4D97-AF65-F5344CB8AC3E}">
        <p14:creationId xmlns:p14="http://schemas.microsoft.com/office/powerpoint/2010/main" val="486844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00BFAB-9B61-442C-B87A-6EB8FC498B81}" type="slidenum">
              <a:rPr lang="fr-FR" smtClean="0"/>
              <a:pPr/>
              <a:t>16</a:t>
            </a:fld>
            <a:endParaRPr lang="fr-FR"/>
          </a:p>
        </p:txBody>
      </p:sp>
    </p:spTree>
    <p:extLst>
      <p:ext uri="{BB962C8B-B14F-4D97-AF65-F5344CB8AC3E}">
        <p14:creationId xmlns:p14="http://schemas.microsoft.com/office/powerpoint/2010/main" val="2317895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00BFAB-9B61-442C-B87A-6EB8FC498B81}" type="slidenum">
              <a:rPr lang="fr-FR" smtClean="0"/>
              <a:pPr/>
              <a:t>21</a:t>
            </a:fld>
            <a:endParaRPr lang="fr-FR"/>
          </a:p>
        </p:txBody>
      </p:sp>
    </p:spTree>
    <p:extLst>
      <p:ext uri="{BB962C8B-B14F-4D97-AF65-F5344CB8AC3E}">
        <p14:creationId xmlns:p14="http://schemas.microsoft.com/office/powerpoint/2010/main" val="4163589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00BFAB-9B61-442C-B87A-6EB8FC498B81}" type="slidenum">
              <a:rPr lang="fr-FR" smtClean="0"/>
              <a:pPr/>
              <a:t>23</a:t>
            </a:fld>
            <a:endParaRPr lang="fr-FR"/>
          </a:p>
        </p:txBody>
      </p:sp>
    </p:spTree>
    <p:extLst>
      <p:ext uri="{BB962C8B-B14F-4D97-AF65-F5344CB8AC3E}">
        <p14:creationId xmlns:p14="http://schemas.microsoft.com/office/powerpoint/2010/main" val="4002876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00BFAB-9B61-442C-B87A-6EB8FC498B81}" type="slidenum">
              <a:rPr lang="fr-FR" smtClean="0"/>
              <a:pPr/>
              <a:t>33</a:t>
            </a:fld>
            <a:endParaRPr lang="fr-FR"/>
          </a:p>
        </p:txBody>
      </p:sp>
    </p:spTree>
    <p:extLst>
      <p:ext uri="{BB962C8B-B14F-4D97-AF65-F5344CB8AC3E}">
        <p14:creationId xmlns:p14="http://schemas.microsoft.com/office/powerpoint/2010/main" val="2144863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00BFAB-9B61-442C-B87A-6EB8FC498B81}" type="slidenum">
              <a:rPr lang="fr-FR" smtClean="0"/>
              <a:pPr/>
              <a:t>35</a:t>
            </a:fld>
            <a:endParaRPr lang="fr-FR"/>
          </a:p>
        </p:txBody>
      </p:sp>
    </p:spTree>
    <p:extLst>
      <p:ext uri="{BB962C8B-B14F-4D97-AF65-F5344CB8AC3E}">
        <p14:creationId xmlns:p14="http://schemas.microsoft.com/office/powerpoint/2010/main" val="47770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00BFAB-9B61-442C-B87A-6EB8FC498B81}" type="slidenum">
              <a:rPr lang="fr-FR" smtClean="0"/>
              <a:pPr/>
              <a:t>4</a:t>
            </a:fld>
            <a:endParaRPr lang="fr-FR"/>
          </a:p>
        </p:txBody>
      </p:sp>
    </p:spTree>
    <p:extLst>
      <p:ext uri="{BB962C8B-B14F-4D97-AF65-F5344CB8AC3E}">
        <p14:creationId xmlns:p14="http://schemas.microsoft.com/office/powerpoint/2010/main" val="441693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00BFAB-9B61-442C-B87A-6EB8FC498B81}" type="slidenum">
              <a:rPr lang="fr-FR" smtClean="0"/>
              <a:pPr/>
              <a:t>5</a:t>
            </a:fld>
            <a:endParaRPr lang="fr-FR"/>
          </a:p>
        </p:txBody>
      </p:sp>
    </p:spTree>
    <p:extLst>
      <p:ext uri="{BB962C8B-B14F-4D97-AF65-F5344CB8AC3E}">
        <p14:creationId xmlns:p14="http://schemas.microsoft.com/office/powerpoint/2010/main" val="2391739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00BFAB-9B61-442C-B87A-6EB8FC498B81}" type="slidenum">
              <a:rPr lang="fr-FR" smtClean="0"/>
              <a:pPr/>
              <a:t>6</a:t>
            </a:fld>
            <a:endParaRPr lang="fr-FR"/>
          </a:p>
        </p:txBody>
      </p:sp>
    </p:spTree>
    <p:extLst>
      <p:ext uri="{BB962C8B-B14F-4D97-AF65-F5344CB8AC3E}">
        <p14:creationId xmlns:p14="http://schemas.microsoft.com/office/powerpoint/2010/main" val="3344768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00BFAB-9B61-442C-B87A-6EB8FC498B81}" type="slidenum">
              <a:rPr lang="fr-FR" smtClean="0"/>
              <a:pPr/>
              <a:t>7</a:t>
            </a:fld>
            <a:endParaRPr lang="fr-FR"/>
          </a:p>
        </p:txBody>
      </p:sp>
    </p:spTree>
    <p:extLst>
      <p:ext uri="{BB962C8B-B14F-4D97-AF65-F5344CB8AC3E}">
        <p14:creationId xmlns:p14="http://schemas.microsoft.com/office/powerpoint/2010/main" val="108181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00BFAB-9B61-442C-B87A-6EB8FC498B81}" type="slidenum">
              <a:rPr lang="fr-FR" smtClean="0"/>
              <a:pPr/>
              <a:t>11</a:t>
            </a:fld>
            <a:endParaRPr lang="fr-FR"/>
          </a:p>
        </p:txBody>
      </p:sp>
    </p:spTree>
    <p:extLst>
      <p:ext uri="{BB962C8B-B14F-4D97-AF65-F5344CB8AC3E}">
        <p14:creationId xmlns:p14="http://schemas.microsoft.com/office/powerpoint/2010/main" val="3404522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00BFAB-9B61-442C-B87A-6EB8FC498B81}" type="slidenum">
              <a:rPr lang="fr-FR" smtClean="0"/>
              <a:pPr/>
              <a:t>12</a:t>
            </a:fld>
            <a:endParaRPr lang="fr-FR"/>
          </a:p>
        </p:txBody>
      </p:sp>
    </p:spTree>
    <p:extLst>
      <p:ext uri="{BB962C8B-B14F-4D97-AF65-F5344CB8AC3E}">
        <p14:creationId xmlns:p14="http://schemas.microsoft.com/office/powerpoint/2010/main" val="3691426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00BFAB-9B61-442C-B87A-6EB8FC498B81}" type="slidenum">
              <a:rPr lang="fr-FR" smtClean="0"/>
              <a:pPr/>
              <a:t>14</a:t>
            </a:fld>
            <a:endParaRPr lang="fr-FR"/>
          </a:p>
        </p:txBody>
      </p:sp>
    </p:spTree>
    <p:extLst>
      <p:ext uri="{BB962C8B-B14F-4D97-AF65-F5344CB8AC3E}">
        <p14:creationId xmlns:p14="http://schemas.microsoft.com/office/powerpoint/2010/main" val="258615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00BFAB-9B61-442C-B87A-6EB8FC498B81}" type="slidenum">
              <a:rPr lang="fr-FR" smtClean="0"/>
              <a:pPr/>
              <a:t>15</a:t>
            </a:fld>
            <a:endParaRPr lang="fr-FR"/>
          </a:p>
        </p:txBody>
      </p:sp>
    </p:spTree>
    <p:extLst>
      <p:ext uri="{BB962C8B-B14F-4D97-AF65-F5344CB8AC3E}">
        <p14:creationId xmlns:p14="http://schemas.microsoft.com/office/powerpoint/2010/main" val="3977274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mière page">
    <p:spTree>
      <p:nvGrpSpPr>
        <p:cNvPr id="1" name=""/>
        <p:cNvGrpSpPr/>
        <p:nvPr/>
      </p:nvGrpSpPr>
      <p:grpSpPr>
        <a:xfrm>
          <a:off x="0" y="0"/>
          <a:ext cx="0" cy="0"/>
          <a:chOff x="0" y="0"/>
          <a:chExt cx="0" cy="0"/>
        </a:xfrm>
      </p:grpSpPr>
      <p:pic>
        <p:nvPicPr>
          <p:cNvPr id="10" name="Image 9" descr="BasdepageTranspReduit.png"/>
          <p:cNvPicPr>
            <a:picLocks noChangeAspect="1"/>
          </p:cNvPicPr>
          <p:nvPr userDrawn="1"/>
        </p:nvPicPr>
        <p:blipFill>
          <a:blip r:embed="rId2" cstate="screen"/>
          <a:srcRect b="7098"/>
          <a:stretch>
            <a:fillRect/>
          </a:stretch>
        </p:blipFill>
        <p:spPr>
          <a:xfrm>
            <a:off x="0" y="3672408"/>
            <a:ext cx="12192000" cy="3185592"/>
          </a:xfrm>
          <a:prstGeom prst="rect">
            <a:avLst/>
          </a:prstGeom>
        </p:spPr>
      </p:pic>
      <p:sp>
        <p:nvSpPr>
          <p:cNvPr id="2" name="Titre 1"/>
          <p:cNvSpPr>
            <a:spLocks noGrp="1"/>
          </p:cNvSpPr>
          <p:nvPr>
            <p:ph type="ctrTitle" hasCustomPrompt="1"/>
          </p:nvPr>
        </p:nvSpPr>
        <p:spPr>
          <a:xfrm>
            <a:off x="911424" y="1484787"/>
            <a:ext cx="10363200" cy="1470025"/>
          </a:xfrm>
        </p:spPr>
        <p:txBody>
          <a:bodyPr/>
          <a:lstStyle>
            <a:lvl1pPr>
              <a:defRPr/>
            </a:lvl1pPr>
          </a:lstStyle>
          <a:p>
            <a:r>
              <a:rPr lang="fr-FR" dirty="0"/>
              <a:t>Titre</a:t>
            </a:r>
          </a:p>
        </p:txBody>
      </p:sp>
      <p:sp>
        <p:nvSpPr>
          <p:cNvPr id="3" name="Sous-titre 2"/>
          <p:cNvSpPr>
            <a:spLocks noGrp="1"/>
          </p:cNvSpPr>
          <p:nvPr>
            <p:ph type="subTitle" idx="1" hasCustomPrompt="1"/>
          </p:nvPr>
        </p:nvSpPr>
        <p:spPr>
          <a:xfrm>
            <a:off x="1828800" y="2996952"/>
            <a:ext cx="8534400" cy="100811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 titre</a:t>
            </a:r>
          </a:p>
        </p:txBody>
      </p:sp>
      <p:sp>
        <p:nvSpPr>
          <p:cNvPr id="4" name="Espace réservé de la date 3"/>
          <p:cNvSpPr>
            <a:spLocks noGrp="1"/>
          </p:cNvSpPr>
          <p:nvPr>
            <p:ph type="dt" sz="half" idx="10"/>
          </p:nvPr>
        </p:nvSpPr>
        <p:spPr/>
        <p:txBody>
          <a:bodyPr/>
          <a:lstStyle>
            <a:lvl1pPr>
              <a:defRPr>
                <a:solidFill>
                  <a:schemeClr val="tx1"/>
                </a:solidFill>
              </a:defRPr>
            </a:lvl1pPr>
          </a:lstStyle>
          <a:p>
            <a:fld id="{A3373E11-3BF3-4966-A518-B9EA7BA8E499}" type="datetime1">
              <a:rPr lang="fr-FR" smtClean="0"/>
              <a:pPr/>
              <a:t>30/06/2023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B78C50-5E6F-4EBB-808C-6433C8FF1E7C}" type="slidenum">
              <a:rPr lang="fr-FR" smtClean="0"/>
              <a:pPr/>
              <a:t>‹N°›</a:t>
            </a:fld>
            <a:endParaRPr lang="fr-FR"/>
          </a:p>
        </p:txBody>
      </p:sp>
      <p:pic>
        <p:nvPicPr>
          <p:cNvPr id="9" name="Image 8" descr="Logo 200x100 px.jpg"/>
          <p:cNvPicPr>
            <a:picLocks noChangeAspect="1"/>
          </p:cNvPicPr>
          <p:nvPr userDrawn="1"/>
        </p:nvPicPr>
        <p:blipFill>
          <a:blip r:embed="rId3" cstate="screen"/>
          <a:stretch>
            <a:fillRect/>
          </a:stretch>
        </p:blipFill>
        <p:spPr>
          <a:xfrm>
            <a:off x="239350" y="188640"/>
            <a:ext cx="2256250" cy="906529"/>
          </a:xfrm>
          <a:prstGeom prst="rect">
            <a:avLst/>
          </a:prstGeom>
        </p:spPr>
      </p:pic>
      <p:pic>
        <p:nvPicPr>
          <p:cNvPr id="8" name="Image 7">
            <a:extLst>
              <a:ext uri="{FF2B5EF4-FFF2-40B4-BE49-F238E27FC236}">
                <a16:creationId xmlns:a16="http://schemas.microsoft.com/office/drawing/2014/main" id="{AC2A90EB-7DBC-1B1F-C697-978C778652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73865" y="144016"/>
            <a:ext cx="1578670" cy="108351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u">
    <p:spTree>
      <p:nvGrpSpPr>
        <p:cNvPr id="1" name=""/>
        <p:cNvGrpSpPr/>
        <p:nvPr/>
      </p:nvGrpSpPr>
      <p:grpSpPr>
        <a:xfrm>
          <a:off x="0" y="0"/>
          <a:ext cx="0" cy="0"/>
          <a:chOff x="0" y="0"/>
          <a:chExt cx="0" cy="0"/>
        </a:xfrm>
      </p:grpSpPr>
      <p:pic>
        <p:nvPicPr>
          <p:cNvPr id="7" name="Image 6" descr="Bandeauppt.png"/>
          <p:cNvPicPr>
            <a:picLocks noChangeAspect="1"/>
          </p:cNvPicPr>
          <p:nvPr userDrawn="1"/>
        </p:nvPicPr>
        <p:blipFill>
          <a:blip r:embed="rId2" cstate="screen">
            <a:alphaModFix amt="20000"/>
          </a:blip>
          <a:srcRect/>
          <a:stretch>
            <a:fillRect/>
          </a:stretch>
        </p:blipFill>
        <p:spPr>
          <a:xfrm>
            <a:off x="385348" y="-27748"/>
            <a:ext cx="11806653" cy="2016592"/>
          </a:xfrm>
          <a:prstGeom prst="rect">
            <a:avLst/>
          </a:prstGeom>
        </p:spPr>
      </p:pic>
      <p:sp>
        <p:nvSpPr>
          <p:cNvPr id="2" name="Titre 1"/>
          <p:cNvSpPr>
            <a:spLocks noGrp="1"/>
          </p:cNvSpPr>
          <p:nvPr>
            <p:ph type="title"/>
          </p:nvPr>
        </p:nvSpPr>
        <p:spPr/>
        <p:txBody>
          <a:bodyPr>
            <a:normAutofit/>
          </a:bodyPr>
          <a:lstStyle>
            <a:lvl1pPr algn="l">
              <a:defRPr sz="3800" b="1">
                <a:solidFill>
                  <a:srgbClr val="D16309"/>
                </a:solidFill>
              </a:defRPr>
            </a:lvl1pPr>
          </a:lstStyle>
          <a:p>
            <a:r>
              <a:rPr lang="fr-FR" dirty="0"/>
              <a:t>Cliquez pour modifier le style du titre</a:t>
            </a:r>
          </a:p>
        </p:txBody>
      </p:sp>
      <p:sp>
        <p:nvSpPr>
          <p:cNvPr id="3" name="Espace réservé du contenu 2"/>
          <p:cNvSpPr>
            <a:spLocks noGrp="1"/>
          </p:cNvSpPr>
          <p:nvPr>
            <p:ph idx="1"/>
          </p:nvPr>
        </p:nvSpPr>
        <p:spPr>
          <a:xfrm>
            <a:off x="609600" y="1628800"/>
            <a:ext cx="10972800" cy="449736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2C6DD025-4360-4C51-9DE5-AF9C0967F5A9}" type="slidenum">
              <a:rPr lang="fr-FR" smtClean="0"/>
              <a:pPr/>
              <a:t>‹N°›</a:t>
            </a:fld>
            <a:endParaRPr lang="fr-FR" dirty="0"/>
          </a:p>
        </p:txBody>
      </p:sp>
      <p:pic>
        <p:nvPicPr>
          <p:cNvPr id="9" name="Image 8" descr="Logo ST transp100x200.png"/>
          <p:cNvPicPr>
            <a:picLocks noChangeAspect="1"/>
          </p:cNvPicPr>
          <p:nvPr userDrawn="1"/>
        </p:nvPicPr>
        <p:blipFill>
          <a:blip r:embed="rId3" cstate="screen"/>
          <a:stretch>
            <a:fillRect/>
          </a:stretch>
        </p:blipFill>
        <p:spPr>
          <a:xfrm>
            <a:off x="6054081" y="6177726"/>
            <a:ext cx="1344147" cy="558062"/>
          </a:xfrm>
          <a:prstGeom prst="rect">
            <a:avLst/>
          </a:prstGeom>
        </p:spPr>
      </p:pic>
      <p:sp>
        <p:nvSpPr>
          <p:cNvPr id="4" name="Espace réservé de la date 3"/>
          <p:cNvSpPr>
            <a:spLocks noGrp="1"/>
          </p:cNvSpPr>
          <p:nvPr>
            <p:ph type="dt" sz="half" idx="10"/>
          </p:nvPr>
        </p:nvSpPr>
        <p:spPr/>
        <p:txBody>
          <a:bodyPr/>
          <a:lstStyle/>
          <a:p>
            <a:fld id="{40FD5FAF-0F31-436A-A96E-ABFAB59D8098}" type="datetime1">
              <a:rPr lang="fr-FR" smtClean="0"/>
              <a:pPr/>
              <a:t>30/06/2023</a:t>
            </a:fld>
            <a:endParaRPr lang="fr-FR" dirty="0"/>
          </a:p>
        </p:txBody>
      </p:sp>
      <p:pic>
        <p:nvPicPr>
          <p:cNvPr id="5" name="Image 4">
            <a:extLst>
              <a:ext uri="{FF2B5EF4-FFF2-40B4-BE49-F238E27FC236}">
                <a16:creationId xmlns:a16="http://schemas.microsoft.com/office/drawing/2014/main" id="{339B2F03-651C-BEA2-4DBF-8EAA0101A9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53947" y="6093296"/>
            <a:ext cx="936104" cy="64249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Dernière page">
    <p:spTree>
      <p:nvGrpSpPr>
        <p:cNvPr id="1" name=""/>
        <p:cNvGrpSpPr/>
        <p:nvPr/>
      </p:nvGrpSpPr>
      <p:grpSpPr>
        <a:xfrm>
          <a:off x="0" y="0"/>
          <a:ext cx="0" cy="0"/>
          <a:chOff x="0" y="0"/>
          <a:chExt cx="0" cy="0"/>
        </a:xfrm>
      </p:grpSpPr>
      <p:pic>
        <p:nvPicPr>
          <p:cNvPr id="5" name="Image 4" descr="Logo 200x100 px.jpg"/>
          <p:cNvPicPr>
            <a:picLocks noChangeAspect="1"/>
          </p:cNvPicPr>
          <p:nvPr userDrawn="1"/>
        </p:nvPicPr>
        <p:blipFill>
          <a:blip r:embed="rId2" cstate="screen"/>
          <a:stretch>
            <a:fillRect/>
          </a:stretch>
        </p:blipFill>
        <p:spPr>
          <a:xfrm>
            <a:off x="239349" y="188640"/>
            <a:ext cx="3264363" cy="122413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solidFill>
                <a:latin typeface="Corbel" pitchFamily="34" charset="0"/>
              </a:defRPr>
            </a:lvl1pPr>
          </a:lstStyle>
          <a:p>
            <a:fld id="{1656AFC5-81E6-4E2E-8BDB-38596EF9C1E7}" type="datetime1">
              <a:rPr lang="fr-FR" smtClean="0"/>
              <a:pPr/>
              <a:t>30/06/2023</a:t>
            </a:fld>
            <a:endParaRPr lang="fr-FR" dirty="0"/>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orbel" pitchFamily="34" charset="0"/>
              </a:defRPr>
            </a:lvl1pPr>
          </a:lstStyle>
          <a:p>
            <a:endParaRPr lang="fr-FR" dirty="0"/>
          </a:p>
        </p:txBody>
      </p:sp>
      <p:sp>
        <p:nvSpPr>
          <p:cNvPr id="6" name="Espace réservé du numéro de diapositiv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solidFill>
                <a:latin typeface="Corbel" pitchFamily="34" charset="0"/>
              </a:defRPr>
            </a:lvl1pPr>
          </a:lstStyle>
          <a:p>
            <a:fld id="{9BB78C50-5E6F-4EBB-808C-6433C8FF1E7C}"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p:txStyles>
    <p:titleStyle>
      <a:lvl1pPr algn="ctr" defTabSz="914400" rtl="0" eaLnBrk="1" latinLnBrk="0" hangingPunct="1">
        <a:spcBef>
          <a:spcPct val="0"/>
        </a:spcBef>
        <a:buNone/>
        <a:defRPr sz="4400" kern="1200">
          <a:solidFill>
            <a:schemeClr val="tx1"/>
          </a:solidFill>
          <a:latin typeface="Corbe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salvaterra.fr/" TargetMode="External"/><Relationship Id="rId2" Type="http://schemas.openxmlformats.org/officeDocument/2006/relationships/hyperlink" Target="mailto:info@salvaterra.fr" TargetMode="Externa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31704" y="1484784"/>
            <a:ext cx="6264696" cy="369332"/>
          </a:xfrm>
          <a:prstGeom prst="rect">
            <a:avLst/>
          </a:prstGeom>
          <a:noFill/>
        </p:spPr>
        <p:txBody>
          <a:bodyPr wrap="square" rtlCol="0">
            <a:spAutoFit/>
          </a:bodyPr>
          <a:lstStyle/>
          <a:p>
            <a:endParaRPr lang="fr-FR" dirty="0"/>
          </a:p>
        </p:txBody>
      </p:sp>
      <p:sp>
        <p:nvSpPr>
          <p:cNvPr id="7" name="Titre 1"/>
          <p:cNvSpPr txBox="1">
            <a:spLocks/>
          </p:cNvSpPr>
          <p:nvPr/>
        </p:nvSpPr>
        <p:spPr>
          <a:xfrm>
            <a:off x="1343472" y="1268760"/>
            <a:ext cx="5112568" cy="2259124"/>
          </a:xfrm>
          <a:prstGeom prst="rect">
            <a:avLst/>
          </a:prstGeom>
        </p:spPr>
        <p:txBody>
          <a:bodyPr vert="horz" lIns="91440" tIns="45720" rIns="91440" bIns="45720" rtlCol="0" anchor="ctr">
            <a:normAutofit/>
          </a:bodyPr>
          <a:lstStyle/>
          <a:p>
            <a:pPr algn="ctr">
              <a:spcBef>
                <a:spcPct val="0"/>
              </a:spcBef>
              <a:defRPr/>
            </a:pPr>
            <a:r>
              <a:rPr lang="fr-FR" sz="2800" b="1" dirty="0">
                <a:solidFill>
                  <a:srgbClr val="F96835"/>
                </a:solidFill>
                <a:latin typeface="Corbel" pitchFamily="34" charset="0"/>
                <a:ea typeface="+mj-ea"/>
                <a:cs typeface="+mj-cs"/>
              </a:rPr>
              <a:t>Audit-diagnostic filière fleur d’oranger </a:t>
            </a:r>
            <a:r>
              <a:rPr lang="fr-FR" sz="2800" b="1" dirty="0" err="1">
                <a:solidFill>
                  <a:srgbClr val="F96835"/>
                </a:solidFill>
                <a:latin typeface="Corbel" pitchFamily="34" charset="0"/>
                <a:ea typeface="+mj-ea"/>
                <a:cs typeface="+mj-cs"/>
              </a:rPr>
              <a:t>Biolandes</a:t>
            </a:r>
            <a:r>
              <a:rPr lang="fr-FR" sz="2800" b="1" dirty="0">
                <a:solidFill>
                  <a:srgbClr val="F96835"/>
                </a:solidFill>
                <a:latin typeface="Corbel" pitchFamily="34" charset="0"/>
                <a:ea typeface="+mj-ea"/>
                <a:cs typeface="+mj-cs"/>
              </a:rPr>
              <a:t> Maroc</a:t>
            </a:r>
          </a:p>
        </p:txBody>
      </p:sp>
      <p:sp>
        <p:nvSpPr>
          <p:cNvPr id="8" name="Titre 1"/>
          <p:cNvSpPr txBox="1">
            <a:spLocks/>
          </p:cNvSpPr>
          <p:nvPr/>
        </p:nvSpPr>
        <p:spPr>
          <a:xfrm>
            <a:off x="911424" y="3212976"/>
            <a:ext cx="5904656" cy="900904"/>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400" b="1" dirty="0">
                <a:solidFill>
                  <a:schemeClr val="accent6">
                    <a:lumMod val="50000"/>
                  </a:schemeClr>
                </a:solidFill>
                <a:latin typeface="Corbel" pitchFamily="34" charset="0"/>
                <a:ea typeface="+mj-ea"/>
                <a:cs typeface="+mj-cs"/>
              </a:rPr>
              <a:t>Restitution des résultats</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2000" b="1" i="1" dirty="0">
                <a:solidFill>
                  <a:schemeClr val="accent6">
                    <a:lumMod val="50000"/>
                  </a:schemeClr>
                </a:solidFill>
                <a:latin typeface="Corbel" pitchFamily="34" charset="0"/>
                <a:ea typeface="+mj-ea"/>
                <a:cs typeface="+mj-cs"/>
              </a:rPr>
              <a:t>22</a:t>
            </a:r>
            <a:r>
              <a:rPr kumimoji="0" lang="fr-FR" sz="2000" b="1" i="1" u="none" strike="noStrike" kern="1200" cap="none" spc="0" normalizeH="0" baseline="0" noProof="0" dirty="0">
                <a:ln>
                  <a:noFill/>
                </a:ln>
                <a:solidFill>
                  <a:schemeClr val="accent6">
                    <a:lumMod val="50000"/>
                  </a:schemeClr>
                </a:solidFill>
                <a:effectLst/>
                <a:uLnTx/>
                <a:uFillTx/>
                <a:latin typeface="Corbel" pitchFamily="34" charset="0"/>
                <a:ea typeface="+mj-ea"/>
                <a:cs typeface="+mj-cs"/>
              </a:rPr>
              <a:t>/06/2023</a:t>
            </a:r>
          </a:p>
        </p:txBody>
      </p:sp>
      <p:pic>
        <p:nvPicPr>
          <p:cNvPr id="4" name="Image 3">
            <a:extLst>
              <a:ext uri="{FF2B5EF4-FFF2-40B4-BE49-F238E27FC236}">
                <a16:creationId xmlns:a16="http://schemas.microsoft.com/office/drawing/2014/main" id="{AC2A068F-8084-CBC7-12E6-EB063D64E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6530" y="692696"/>
            <a:ext cx="3219822" cy="4293096"/>
          </a:xfrm>
          <a:prstGeom prst="ellipse">
            <a:avLst/>
          </a:prstGeom>
          <a:ln>
            <a:solidFill>
              <a:schemeClr val="bg1">
                <a:lumMod val="65000"/>
              </a:schemeClr>
            </a:solid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66352-9BD1-B852-09EA-7BE3437F1570}"/>
              </a:ext>
            </a:extLst>
          </p:cNvPr>
          <p:cNvSpPr>
            <a:spLocks noGrp="1"/>
          </p:cNvSpPr>
          <p:nvPr>
            <p:ph type="title"/>
          </p:nvPr>
        </p:nvSpPr>
        <p:spPr/>
        <p:txBody>
          <a:bodyPr/>
          <a:lstStyle/>
          <a:p>
            <a:r>
              <a:rPr lang="fr-FR" dirty="0"/>
              <a:t>Grille d’audit-diagnostic : structure globale</a:t>
            </a:r>
          </a:p>
        </p:txBody>
      </p:sp>
      <p:sp>
        <p:nvSpPr>
          <p:cNvPr id="4" name="Espace réservé du numéro de diapositive 3">
            <a:extLst>
              <a:ext uri="{FF2B5EF4-FFF2-40B4-BE49-F238E27FC236}">
                <a16:creationId xmlns:a16="http://schemas.microsoft.com/office/drawing/2014/main" id="{CDCB6E28-0202-6624-0D49-D0541768DEA6}"/>
              </a:ext>
            </a:extLst>
          </p:cNvPr>
          <p:cNvSpPr>
            <a:spLocks noGrp="1"/>
          </p:cNvSpPr>
          <p:nvPr>
            <p:ph type="sldNum" sz="quarter" idx="12"/>
          </p:nvPr>
        </p:nvSpPr>
        <p:spPr/>
        <p:txBody>
          <a:bodyPr/>
          <a:lstStyle/>
          <a:p>
            <a:fld id="{2C6DD025-4360-4C51-9DE5-AF9C0967F5A9}" type="slidenum">
              <a:rPr lang="fr-FR" smtClean="0"/>
              <a:pPr/>
              <a:t>10</a:t>
            </a:fld>
            <a:endParaRPr lang="fr-FR" dirty="0"/>
          </a:p>
        </p:txBody>
      </p:sp>
      <p:sp>
        <p:nvSpPr>
          <p:cNvPr id="5" name="Espace réservé de la date 4">
            <a:extLst>
              <a:ext uri="{FF2B5EF4-FFF2-40B4-BE49-F238E27FC236}">
                <a16:creationId xmlns:a16="http://schemas.microsoft.com/office/drawing/2014/main" id="{0F500775-F1D6-EBCD-9BC2-F6D72BB04BA4}"/>
              </a:ext>
            </a:extLst>
          </p:cNvPr>
          <p:cNvSpPr>
            <a:spLocks noGrp="1"/>
          </p:cNvSpPr>
          <p:nvPr>
            <p:ph type="dt" sz="half" idx="10"/>
          </p:nvPr>
        </p:nvSpPr>
        <p:spPr/>
        <p:txBody>
          <a:bodyPr/>
          <a:lstStyle/>
          <a:p>
            <a:fld id="{40FD5FAF-0F31-436A-A96E-ABFAB59D8098}" type="datetime1">
              <a:rPr lang="fr-FR" smtClean="0"/>
              <a:pPr/>
              <a:t>30/06/2023</a:t>
            </a:fld>
            <a:endParaRPr lang="fr-FR" dirty="0"/>
          </a:p>
        </p:txBody>
      </p:sp>
      <p:pic>
        <p:nvPicPr>
          <p:cNvPr id="7" name="Image 6">
            <a:extLst>
              <a:ext uri="{FF2B5EF4-FFF2-40B4-BE49-F238E27FC236}">
                <a16:creationId xmlns:a16="http://schemas.microsoft.com/office/drawing/2014/main" id="{9EE77450-60F9-F232-FA0B-D8D0E50A7EDF}"/>
              </a:ext>
            </a:extLst>
          </p:cNvPr>
          <p:cNvPicPr>
            <a:picLocks noChangeAspect="1"/>
          </p:cNvPicPr>
          <p:nvPr/>
        </p:nvPicPr>
        <p:blipFill rotWithShape="1">
          <a:blip r:embed="rId2"/>
          <a:srcRect t="20672" r="1776" b="6254"/>
          <a:stretch/>
        </p:blipFill>
        <p:spPr>
          <a:xfrm>
            <a:off x="455711" y="1872693"/>
            <a:ext cx="11256913" cy="4710669"/>
          </a:xfrm>
          <a:prstGeom prst="rect">
            <a:avLst/>
          </a:prstGeom>
        </p:spPr>
      </p:pic>
      <p:sp>
        <p:nvSpPr>
          <p:cNvPr id="8" name="ZoneTexte 7">
            <a:extLst>
              <a:ext uri="{FF2B5EF4-FFF2-40B4-BE49-F238E27FC236}">
                <a16:creationId xmlns:a16="http://schemas.microsoft.com/office/drawing/2014/main" id="{4C34E741-3AC8-CC35-BA99-9702FC75DDCB}"/>
              </a:ext>
            </a:extLst>
          </p:cNvPr>
          <p:cNvSpPr txBox="1"/>
          <p:nvPr/>
        </p:nvSpPr>
        <p:spPr>
          <a:xfrm>
            <a:off x="4223792" y="1416900"/>
            <a:ext cx="3744415" cy="400110"/>
          </a:xfrm>
          <a:prstGeom prst="rect">
            <a:avLst/>
          </a:prstGeom>
          <a:noFill/>
        </p:spPr>
        <p:txBody>
          <a:bodyPr wrap="square" rtlCol="0">
            <a:spAutoFit/>
          </a:bodyPr>
          <a:lstStyle/>
          <a:p>
            <a:pPr algn="ctr"/>
            <a:r>
              <a:rPr lang="fr-FR" sz="2000" dirty="0"/>
              <a:t>4. CRITERES DETAILLES</a:t>
            </a:r>
          </a:p>
        </p:txBody>
      </p:sp>
    </p:spTree>
    <p:extLst>
      <p:ext uri="{BB962C8B-B14F-4D97-AF65-F5344CB8AC3E}">
        <p14:creationId xmlns:p14="http://schemas.microsoft.com/office/powerpoint/2010/main" val="3252841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12335-9D4D-93B2-9DF8-16611B1AA959}"/>
              </a:ext>
            </a:extLst>
          </p:cNvPr>
          <p:cNvSpPr>
            <a:spLocks noGrp="1"/>
          </p:cNvSpPr>
          <p:nvPr>
            <p:ph type="title"/>
          </p:nvPr>
        </p:nvSpPr>
        <p:spPr/>
        <p:txBody>
          <a:bodyPr>
            <a:normAutofit/>
          </a:bodyPr>
          <a:lstStyle/>
          <a:p>
            <a:r>
              <a:rPr lang="fr-FR" sz="2800" dirty="0"/>
              <a:t>Grille d’audit-diagnostic : critères majeurs et priorisation Hermès</a:t>
            </a:r>
          </a:p>
        </p:txBody>
      </p:sp>
      <p:sp>
        <p:nvSpPr>
          <p:cNvPr id="4" name="Espace réservé du numéro de diapositive 3">
            <a:extLst>
              <a:ext uri="{FF2B5EF4-FFF2-40B4-BE49-F238E27FC236}">
                <a16:creationId xmlns:a16="http://schemas.microsoft.com/office/drawing/2014/main" id="{CADFE1E1-4501-345C-F97E-9C45A31E50D0}"/>
              </a:ext>
            </a:extLst>
          </p:cNvPr>
          <p:cNvSpPr>
            <a:spLocks noGrp="1"/>
          </p:cNvSpPr>
          <p:nvPr>
            <p:ph type="sldNum" sz="quarter" idx="12"/>
          </p:nvPr>
        </p:nvSpPr>
        <p:spPr/>
        <p:txBody>
          <a:bodyPr/>
          <a:lstStyle/>
          <a:p>
            <a:fld id="{2C6DD025-4360-4C51-9DE5-AF9C0967F5A9}" type="slidenum">
              <a:rPr lang="fr-FR" smtClean="0"/>
              <a:pPr/>
              <a:t>11</a:t>
            </a:fld>
            <a:endParaRPr lang="fr-FR" dirty="0"/>
          </a:p>
        </p:txBody>
      </p:sp>
      <p:sp>
        <p:nvSpPr>
          <p:cNvPr id="5" name="Espace réservé de la date 4">
            <a:extLst>
              <a:ext uri="{FF2B5EF4-FFF2-40B4-BE49-F238E27FC236}">
                <a16:creationId xmlns:a16="http://schemas.microsoft.com/office/drawing/2014/main" id="{5F7EB367-C3B6-E458-90C5-BB2AAE2A6E30}"/>
              </a:ext>
            </a:extLst>
          </p:cNvPr>
          <p:cNvSpPr>
            <a:spLocks noGrp="1"/>
          </p:cNvSpPr>
          <p:nvPr>
            <p:ph type="dt" sz="half" idx="10"/>
          </p:nvPr>
        </p:nvSpPr>
        <p:spPr/>
        <p:txBody>
          <a:bodyPr/>
          <a:lstStyle/>
          <a:p>
            <a:fld id="{40FD5FAF-0F31-436A-A96E-ABFAB59D8098}" type="datetime1">
              <a:rPr lang="fr-FR" smtClean="0"/>
              <a:pPr/>
              <a:t>30/06/2023</a:t>
            </a:fld>
            <a:endParaRPr lang="fr-FR" dirty="0"/>
          </a:p>
        </p:txBody>
      </p:sp>
      <p:graphicFrame>
        <p:nvGraphicFramePr>
          <p:cNvPr id="6" name="Espace réservé du contenu 7">
            <a:extLst>
              <a:ext uri="{FF2B5EF4-FFF2-40B4-BE49-F238E27FC236}">
                <a16:creationId xmlns:a16="http://schemas.microsoft.com/office/drawing/2014/main" id="{59EBC183-E8DA-4732-90AB-F34E8A2EE6FC}"/>
              </a:ext>
            </a:extLst>
          </p:cNvPr>
          <p:cNvGraphicFramePr>
            <a:graphicFrameLocks/>
          </p:cNvGraphicFramePr>
          <p:nvPr>
            <p:extLst>
              <p:ext uri="{D42A27DB-BD31-4B8C-83A1-F6EECF244321}">
                <p14:modId xmlns:p14="http://schemas.microsoft.com/office/powerpoint/2010/main" val="866202735"/>
              </p:ext>
            </p:extLst>
          </p:nvPr>
        </p:nvGraphicFramePr>
        <p:xfrm>
          <a:off x="479376" y="1106900"/>
          <a:ext cx="11233248" cy="5614578"/>
        </p:xfrm>
        <a:graphic>
          <a:graphicData uri="http://schemas.openxmlformats.org/drawingml/2006/table">
            <a:tbl>
              <a:tblPr/>
              <a:tblGrid>
                <a:gridCol w="1816154">
                  <a:extLst>
                    <a:ext uri="{9D8B030D-6E8A-4147-A177-3AD203B41FA5}">
                      <a16:colId xmlns:a16="http://schemas.microsoft.com/office/drawing/2014/main" val="1813397353"/>
                    </a:ext>
                  </a:extLst>
                </a:gridCol>
                <a:gridCol w="2421539">
                  <a:extLst>
                    <a:ext uri="{9D8B030D-6E8A-4147-A177-3AD203B41FA5}">
                      <a16:colId xmlns:a16="http://schemas.microsoft.com/office/drawing/2014/main" val="2239460129"/>
                    </a:ext>
                  </a:extLst>
                </a:gridCol>
                <a:gridCol w="739914">
                  <a:extLst>
                    <a:ext uri="{9D8B030D-6E8A-4147-A177-3AD203B41FA5}">
                      <a16:colId xmlns:a16="http://schemas.microsoft.com/office/drawing/2014/main" val="3236392089"/>
                    </a:ext>
                  </a:extLst>
                </a:gridCol>
                <a:gridCol w="711025">
                  <a:extLst>
                    <a:ext uri="{9D8B030D-6E8A-4147-A177-3AD203B41FA5}">
                      <a16:colId xmlns:a16="http://schemas.microsoft.com/office/drawing/2014/main" val="1073073460"/>
                    </a:ext>
                  </a:extLst>
                </a:gridCol>
                <a:gridCol w="1008112">
                  <a:extLst>
                    <a:ext uri="{9D8B030D-6E8A-4147-A177-3AD203B41FA5}">
                      <a16:colId xmlns:a16="http://schemas.microsoft.com/office/drawing/2014/main" val="2633947139"/>
                    </a:ext>
                  </a:extLst>
                </a:gridCol>
                <a:gridCol w="4536504">
                  <a:extLst>
                    <a:ext uri="{9D8B030D-6E8A-4147-A177-3AD203B41FA5}">
                      <a16:colId xmlns:a16="http://schemas.microsoft.com/office/drawing/2014/main" val="4189215670"/>
                    </a:ext>
                  </a:extLst>
                </a:gridCol>
              </a:tblGrid>
              <a:tr h="853296">
                <a:tc>
                  <a:txBody>
                    <a:bodyPr/>
                    <a:lstStyle/>
                    <a:p>
                      <a:pPr algn="ctr" fontAlgn="ctr"/>
                      <a:r>
                        <a:rPr lang="fr-FR" sz="1200" b="1" i="0" u="none" strike="noStrike" dirty="0">
                          <a:solidFill>
                            <a:srgbClr val="000000"/>
                          </a:solidFill>
                          <a:effectLst/>
                          <a:latin typeface="Calibri" panose="020F0502020204030204" pitchFamily="34" charset="0"/>
                        </a:rPr>
                        <a:t>Thème BDD HPB</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fr-FR" sz="1200" b="1" i="0" u="none" strike="noStrike" dirty="0">
                          <a:solidFill>
                            <a:srgbClr val="000000"/>
                          </a:solidFill>
                          <a:effectLst/>
                          <a:latin typeface="Calibri" panose="020F0502020204030204" pitchFamily="34" charset="0"/>
                        </a:rPr>
                        <a:t>Sous-thème grille audit</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fr-FR" sz="1200" b="1" i="0" u="none" strike="noStrike" dirty="0">
                          <a:solidFill>
                            <a:srgbClr val="000000"/>
                          </a:solidFill>
                          <a:effectLst/>
                          <a:latin typeface="Calibri" panose="020F0502020204030204" pitchFamily="34" charset="0"/>
                        </a:rPr>
                        <a:t>Nb de critères totaux</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fr-FR" sz="1200" b="1" i="0" u="none" strike="noStrike" dirty="0">
                          <a:solidFill>
                            <a:srgbClr val="000000"/>
                          </a:solidFill>
                          <a:effectLst/>
                          <a:latin typeface="Calibri" panose="020F0502020204030204" pitchFamily="34" charset="0"/>
                        </a:rPr>
                        <a:t>Nb critères Priorisés </a:t>
                      </a:r>
                      <a:r>
                        <a:rPr lang="fr-FR" sz="1200" b="1" i="0" u="none" strike="noStrike" dirty="0">
                          <a:solidFill>
                            <a:schemeClr val="accent2"/>
                          </a:solidFill>
                          <a:effectLst/>
                          <a:latin typeface="Calibri" panose="020F0502020204030204" pitchFamily="34" charset="0"/>
                        </a:rPr>
                        <a:t>Plantation</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fr-FR" sz="1200" b="1" i="0" u="none" strike="noStrike" dirty="0">
                          <a:solidFill>
                            <a:srgbClr val="000000"/>
                          </a:solidFill>
                          <a:effectLst/>
                          <a:latin typeface="Calibri" panose="020F0502020204030204" pitchFamily="34" charset="0"/>
                        </a:rPr>
                        <a:t>Nb critères priorisés </a:t>
                      </a:r>
                      <a:r>
                        <a:rPr lang="fr-FR" sz="1200" b="1" i="0" u="none" strike="noStrike" dirty="0">
                          <a:solidFill>
                            <a:schemeClr val="accent1"/>
                          </a:solidFill>
                          <a:effectLst/>
                          <a:latin typeface="Calibri" panose="020F0502020204030204" pitchFamily="34" charset="0"/>
                        </a:rPr>
                        <a:t>Site transformation</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fr-FR" sz="1200" b="1" i="0" u="none" strike="noStrike" dirty="0">
                          <a:solidFill>
                            <a:srgbClr val="000000"/>
                          </a:solidFill>
                          <a:effectLst/>
                          <a:latin typeface="Calibri" panose="020F0502020204030204" pitchFamily="34" charset="0"/>
                        </a:rPr>
                        <a:t>Liste des critères priorisés</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99166612"/>
                  </a:ext>
                </a:extLst>
              </a:tr>
              <a:tr h="419416">
                <a:tc rowSpan="3">
                  <a:txBody>
                    <a:bodyPr/>
                    <a:lstStyle/>
                    <a:p>
                      <a:pPr algn="ctr" fontAlgn="ctr"/>
                      <a:r>
                        <a:rPr lang="fr-FR" sz="1200" b="1" i="0" u="none" strike="noStrike" dirty="0">
                          <a:solidFill>
                            <a:srgbClr val="4A86E8"/>
                          </a:solidFill>
                          <a:effectLst/>
                          <a:latin typeface="Arial Nova Cond" panose="020B0506020202020204" pitchFamily="34" charset="0"/>
                        </a:rPr>
                        <a:t>Droits humains &amp; Sécurité</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fr-FR" sz="1100" b="0" i="1" u="none" strike="noStrike" dirty="0">
                          <a:solidFill>
                            <a:srgbClr val="000000"/>
                          </a:solidFill>
                          <a:effectLst/>
                          <a:latin typeface="Calibri" panose="020F0502020204030204" pitchFamily="34" charset="0"/>
                        </a:rPr>
                        <a:t>Droits humains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1100" b="0" i="0" u="none" strike="noStrike" dirty="0">
                          <a:solidFill>
                            <a:schemeClr val="tx1"/>
                          </a:solidFill>
                          <a:effectLst/>
                          <a:latin typeface="Calibri" panose="020F050202020403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tx1"/>
                          </a:solidFill>
                          <a:effectLst/>
                          <a:latin typeface="Calibri" panose="020F0502020204030204" pitchFamily="34" charset="0"/>
                        </a:rPr>
                        <a:t>5 / 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tx1"/>
                          </a:solidFill>
                          <a:effectLst/>
                          <a:latin typeface="Calibri" panose="020F0502020204030204" pitchFamily="34" charset="0"/>
                        </a:rPr>
                        <a:t>5 / 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tx1"/>
                          </a:solidFill>
                          <a:effectLst/>
                          <a:latin typeface="Calibri" panose="020F0502020204030204" pitchFamily="34" charset="0"/>
                        </a:rPr>
                        <a:t>Travail forcé (x2) ; Travail des enfants (x2) ; Discrimination et égalité des chances (x2) ; Contrats de travail (x2) ; Sécurité sociale (x2)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740519"/>
                  </a:ext>
                </a:extLst>
              </a:tr>
              <a:tr h="419416">
                <a:tc vMerge="1">
                  <a:txBody>
                    <a:bodyPr/>
                    <a:lstStyle/>
                    <a:p>
                      <a:endParaRPr lang="fr-FR"/>
                    </a:p>
                  </a:txBody>
                  <a:tcPr/>
                </a:tc>
                <a:tc>
                  <a:txBody>
                    <a:bodyPr/>
                    <a:lstStyle/>
                    <a:p>
                      <a:pPr algn="ctr" fontAlgn="ctr"/>
                      <a:r>
                        <a:rPr lang="fr-FR" sz="1200" b="0" i="1" u="none" strike="noStrike" dirty="0">
                          <a:solidFill>
                            <a:srgbClr val="000000"/>
                          </a:solidFill>
                          <a:effectLst/>
                          <a:latin typeface="Calibri" panose="020F0502020204030204" pitchFamily="34" charset="0"/>
                        </a:rPr>
                        <a:t>Santé et sécurité au travail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ctr"/>
                      <a:r>
                        <a:rPr lang="fr-FR" sz="1100" b="0" i="0" u="none" strike="noStrike" dirty="0">
                          <a:solidFill>
                            <a:schemeClr val="tx1"/>
                          </a:solidFill>
                          <a:effectLst/>
                          <a:latin typeface="Calibri" panose="020F0502020204030204" pitchFamily="34" charset="0"/>
                        </a:rPr>
                        <a:t>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tx1"/>
                          </a:solidFill>
                          <a:effectLst/>
                          <a:latin typeface="Calibri" panose="020F0502020204030204" pitchFamily="34" charset="0"/>
                        </a:rPr>
                        <a:t>5 / 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tx1"/>
                          </a:solidFill>
                          <a:effectLst/>
                          <a:latin typeface="Calibri" panose="020F0502020204030204" pitchFamily="34" charset="0"/>
                        </a:rPr>
                        <a:t>6 / 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tx1"/>
                          </a:solidFill>
                          <a:effectLst/>
                          <a:latin typeface="Calibri" panose="020F0502020204030204" pitchFamily="34" charset="0"/>
                        </a:rPr>
                        <a:t>Politique Santé et Sécurité (x2) ; Evaluation des risques (x2) ; EPI (x2) ; Cadre et conditions de travail (x2) ; Accidents de travail (x2) ; </a:t>
                      </a:r>
                      <a:r>
                        <a:rPr lang="fr-FR" sz="1100" b="0" i="0" u="none" strike="noStrike" dirty="0">
                          <a:solidFill>
                            <a:schemeClr val="accent1"/>
                          </a:solidFill>
                          <a:effectLst/>
                          <a:latin typeface="Calibri" panose="020F0502020204030204" pitchFamily="34" charset="0"/>
                        </a:rPr>
                        <a:t>Matériaux dangereux et chimiques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639351"/>
                  </a:ext>
                </a:extLst>
              </a:tr>
              <a:tr h="419416">
                <a:tc vMerge="1">
                  <a:txBody>
                    <a:bodyPr/>
                    <a:lstStyle/>
                    <a:p>
                      <a:endParaRPr lang="fr-FR"/>
                    </a:p>
                  </a:txBody>
                  <a:tcPr/>
                </a:tc>
                <a:tc>
                  <a:txBody>
                    <a:bodyPr/>
                    <a:lstStyle/>
                    <a:p>
                      <a:pPr algn="ctr" fontAlgn="ctr"/>
                      <a:r>
                        <a:rPr lang="fr-FR" sz="1200" b="0" i="1" u="none" strike="noStrike" dirty="0">
                          <a:solidFill>
                            <a:srgbClr val="000000"/>
                          </a:solidFill>
                          <a:effectLst/>
                          <a:latin typeface="Calibri" panose="020F0502020204030204" pitchFamily="34" charset="0"/>
                        </a:rPr>
                        <a:t>Droits d’accès à la terre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100" b="0" i="0" u="none" strike="noStrike" dirty="0">
                          <a:solidFill>
                            <a:schemeClr val="tx1"/>
                          </a:solidFill>
                          <a:effectLst/>
                          <a:latin typeface="Calibri" panose="020F050202020403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tx1"/>
                          </a:solidFill>
                          <a:effectLst/>
                          <a:latin typeface="Calibri" panose="020F0502020204030204" pitchFamily="34" charset="0"/>
                        </a:rPr>
                        <a:t>0 /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tx1"/>
                          </a:solidFill>
                          <a:effectLst/>
                          <a:latin typeface="Calibri" panose="020F0502020204030204" pitchFamily="34" charset="0"/>
                        </a:rPr>
                        <a:t>0 /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dirty="0">
                        <a:solidFill>
                          <a:schemeClr val="tx1"/>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4678081"/>
                  </a:ext>
                </a:extLst>
              </a:tr>
              <a:tr h="419416">
                <a:tc rowSpan="2">
                  <a:txBody>
                    <a:bodyPr/>
                    <a:lstStyle/>
                    <a:p>
                      <a:pPr algn="ctr" fontAlgn="ctr"/>
                      <a:r>
                        <a:rPr lang="fr-FR" sz="1200" b="1" i="0" u="none" strike="noStrike" dirty="0">
                          <a:solidFill>
                            <a:srgbClr val="ED7D31"/>
                          </a:solidFill>
                          <a:effectLst/>
                          <a:latin typeface="Arial Nova Cond" panose="020B0506020202020204" pitchFamily="34" charset="0"/>
                        </a:rPr>
                        <a:t>Impact Local</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ctr" fontAlgn="ctr"/>
                      <a:r>
                        <a:rPr lang="fr-FR" sz="1200" b="0" i="1" u="none" strike="noStrike" dirty="0">
                          <a:solidFill>
                            <a:srgbClr val="000000"/>
                          </a:solidFill>
                          <a:effectLst/>
                          <a:latin typeface="Calibri" panose="020F0502020204030204" pitchFamily="34" charset="0"/>
                        </a:rPr>
                        <a:t>Moyens d’existence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fr-FR" sz="1100" b="0" i="0" u="none" strike="noStrike" dirty="0">
                          <a:solidFill>
                            <a:schemeClr val="tx1"/>
                          </a:solidFill>
                          <a:effectLst/>
                          <a:latin typeface="Calibri" panose="020F0502020204030204" pitchFamily="34" charset="0"/>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tx1"/>
                          </a:solidFill>
                          <a:effectLst/>
                          <a:latin typeface="Calibri" panose="020F0502020204030204" pitchFamily="34" charset="0"/>
                        </a:rPr>
                        <a:t>1 / 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tx1"/>
                          </a:solidFill>
                          <a:effectLst/>
                          <a:latin typeface="Calibri" panose="020F0502020204030204" pitchFamily="34" charset="0"/>
                        </a:rPr>
                        <a:t>1 / 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0" i="0" u="none" strike="noStrike" dirty="0">
                          <a:solidFill>
                            <a:schemeClr val="tx1"/>
                          </a:solidFill>
                          <a:effectLst/>
                          <a:latin typeface="Calibri" panose="020F0502020204030204" pitchFamily="34" charset="0"/>
                        </a:rPr>
                        <a:t>Contribution au revenu décent (x2)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234577"/>
                  </a:ext>
                </a:extLst>
              </a:tr>
              <a:tr h="419416">
                <a:tc vMerge="1">
                  <a:txBody>
                    <a:bodyPr/>
                    <a:lstStyle/>
                    <a:p>
                      <a:endParaRPr lang="fr-FR"/>
                    </a:p>
                  </a:txBody>
                  <a:tcPr/>
                </a:tc>
                <a:tc>
                  <a:txBody>
                    <a:bodyPr/>
                    <a:lstStyle/>
                    <a:p>
                      <a:pPr algn="ctr" fontAlgn="ctr"/>
                      <a:r>
                        <a:rPr lang="fr-FR" sz="1200" b="0" i="1" u="none" strike="noStrike" dirty="0">
                          <a:solidFill>
                            <a:srgbClr val="000000"/>
                          </a:solidFill>
                          <a:effectLst/>
                          <a:latin typeface="Calibri" panose="020F0502020204030204" pitchFamily="34" charset="0"/>
                        </a:rPr>
                        <a:t>Groupes vulnérables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100" b="0" i="0" u="none" strike="noStrike" dirty="0">
                          <a:solidFill>
                            <a:schemeClr val="tx1"/>
                          </a:solidFill>
                          <a:effectLst/>
                          <a:latin typeface="Calibri" panose="020F050202020403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tx1"/>
                          </a:solidFill>
                          <a:effectLst/>
                          <a:latin typeface="Calibri" panose="020F0502020204030204" pitchFamily="34" charset="0"/>
                        </a:rPr>
                        <a:t>1 / 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tx1"/>
                          </a:solidFill>
                          <a:effectLst/>
                          <a:latin typeface="Calibri" panose="020F0502020204030204" pitchFamily="34" charset="0"/>
                        </a:rPr>
                        <a:t>1 /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tx1"/>
                          </a:solidFill>
                          <a:effectLst/>
                          <a:latin typeface="Calibri" panose="020F0502020204030204" pitchFamily="34" charset="0"/>
                        </a:rPr>
                        <a:t>Egalité de genre (x2)</a:t>
                      </a:r>
                      <a:endParaRPr lang="fr-FR" sz="1100" b="0" i="0" u="none" strike="noStrike" dirty="0">
                        <a:solidFill>
                          <a:schemeClr val="accent2"/>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705865"/>
                  </a:ext>
                </a:extLst>
              </a:tr>
              <a:tr h="419416">
                <a:tc rowSpan="2">
                  <a:txBody>
                    <a:bodyPr/>
                    <a:lstStyle/>
                    <a:p>
                      <a:pPr algn="ctr" fontAlgn="ctr"/>
                      <a:r>
                        <a:rPr lang="fr-FR" sz="1200" b="1" i="0" u="none" strike="noStrike" dirty="0">
                          <a:solidFill>
                            <a:srgbClr val="6AA84F"/>
                          </a:solidFill>
                          <a:effectLst/>
                          <a:latin typeface="Arial Nova Cond" panose="020B0506020202020204" pitchFamily="34" charset="0"/>
                        </a:rPr>
                        <a:t>Environnement &amp; Biodiversité</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ctr" fontAlgn="ctr"/>
                      <a:r>
                        <a:rPr lang="fr-FR" sz="1200" b="0" i="1" u="none" strike="noStrike" dirty="0">
                          <a:solidFill>
                            <a:srgbClr val="000000"/>
                          </a:solidFill>
                          <a:effectLst/>
                          <a:latin typeface="Calibri" panose="020F0502020204030204" pitchFamily="34" charset="0"/>
                        </a:rPr>
                        <a:t>Environnement sur la plantation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fr-FR" sz="1100" b="0" i="0" u="none" strike="noStrike" dirty="0">
                          <a:solidFill>
                            <a:schemeClr val="tx1"/>
                          </a:solidFill>
                          <a:effectLst/>
                          <a:latin typeface="Calibri" panose="020F0502020204030204" pitchFamily="34" charset="0"/>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tx1"/>
                          </a:solidFill>
                          <a:effectLst/>
                          <a:latin typeface="Calibri" panose="020F0502020204030204" pitchFamily="34" charset="0"/>
                        </a:rPr>
                        <a:t>4 / 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fr-FR" sz="1100" b="0" i="0" u="none" strike="noStrike" dirty="0">
                        <a:solidFill>
                          <a:schemeClr val="tx1"/>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FR" sz="1100" b="0" i="0" u="none" strike="noStrike" dirty="0">
                          <a:solidFill>
                            <a:schemeClr val="accent2"/>
                          </a:solidFill>
                          <a:effectLst/>
                          <a:latin typeface="Calibri" panose="020F0502020204030204" pitchFamily="34" charset="0"/>
                        </a:rPr>
                        <a:t>Gestion du sol ; Gestion de l’eau ; Gestion des cultures ; Biodiversité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897414"/>
                  </a:ext>
                </a:extLst>
              </a:tr>
              <a:tr h="419416">
                <a:tc vMerge="1">
                  <a:txBody>
                    <a:bodyPr/>
                    <a:lstStyle/>
                    <a:p>
                      <a:endParaRPr lang="fr-FR"/>
                    </a:p>
                  </a:txBody>
                  <a:tcPr/>
                </a:tc>
                <a:tc>
                  <a:txBody>
                    <a:bodyPr/>
                    <a:lstStyle/>
                    <a:p>
                      <a:pPr algn="ctr" fontAlgn="ctr"/>
                      <a:r>
                        <a:rPr lang="fr-FR" sz="1200" b="0" i="1" u="none" strike="noStrike" dirty="0">
                          <a:solidFill>
                            <a:srgbClr val="000000"/>
                          </a:solidFill>
                          <a:effectLst/>
                          <a:latin typeface="Calibri" panose="020F0502020204030204" pitchFamily="34" charset="0"/>
                        </a:rPr>
                        <a:t>Environnement sur le site industriel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fr-FR" sz="1100" b="0" i="0" u="none" strike="noStrike" dirty="0">
                          <a:solidFill>
                            <a:schemeClr val="tx1"/>
                          </a:solidFill>
                          <a:effectLst/>
                          <a:latin typeface="Calibri" panose="020F050202020403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fr-FR" sz="1100" b="0" i="0" u="none" strike="noStrike" dirty="0">
                        <a:solidFill>
                          <a:schemeClr val="tx1"/>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fr-FR" sz="1100" b="0" i="0" u="none" strike="noStrike" dirty="0">
                          <a:solidFill>
                            <a:schemeClr val="tx1"/>
                          </a:solidFill>
                          <a:effectLst/>
                          <a:latin typeface="Calibri" panose="020F0502020204030204" pitchFamily="34" charset="0"/>
                        </a:rPr>
                        <a:t>4 / 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accent1"/>
                          </a:solidFill>
                          <a:effectLst/>
                          <a:latin typeface="Calibri" panose="020F0502020204030204" pitchFamily="34" charset="0"/>
                        </a:rPr>
                        <a:t>Analyse et gestion des risques ; Déchets ; Emissions dans l’air ; Stockage de produits dangereux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150727"/>
                  </a:ext>
                </a:extLst>
              </a:tr>
              <a:tr h="419416">
                <a:tc rowSpan="3">
                  <a:txBody>
                    <a:bodyPr/>
                    <a:lstStyle/>
                    <a:p>
                      <a:pPr algn="ctr" fontAlgn="ctr"/>
                      <a:r>
                        <a:rPr lang="fr-FR" sz="1200" b="1" i="0" u="none" strike="noStrike" dirty="0">
                          <a:solidFill>
                            <a:srgbClr val="000000"/>
                          </a:solidFill>
                          <a:effectLst/>
                          <a:latin typeface="Arial Nova Cond" panose="020B0506020202020204" pitchFamily="34" charset="0"/>
                        </a:rPr>
                        <a:t>Gestion de la chaine d’approvisionnement</a:t>
                      </a:r>
                    </a:p>
                  </a:txBody>
                  <a:tcPr marL="6350" marR="6350" marT="6350"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9A6E4"/>
                    </a:solidFill>
                  </a:tcPr>
                </a:tc>
                <a:tc>
                  <a:txBody>
                    <a:bodyPr/>
                    <a:lstStyle/>
                    <a:p>
                      <a:pPr algn="ctr" fontAlgn="ctr"/>
                      <a:r>
                        <a:rPr lang="fr-FR" sz="1200" b="0" i="1" u="none" strike="noStrike" dirty="0">
                          <a:solidFill>
                            <a:srgbClr val="000000"/>
                          </a:solidFill>
                          <a:effectLst/>
                          <a:latin typeface="Calibri" panose="020F0502020204030204" pitchFamily="34" charset="0"/>
                        </a:rPr>
                        <a:t>Traçabilité</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4D3F1"/>
                    </a:solidFill>
                  </a:tcPr>
                </a:tc>
                <a:tc>
                  <a:txBody>
                    <a:bodyPr/>
                    <a:lstStyle/>
                    <a:p>
                      <a:pPr algn="ctr" fontAlgn="ctr"/>
                      <a:r>
                        <a:rPr lang="fr-FR" sz="1100" b="0" i="0" u="none" strike="noStrike" dirty="0">
                          <a:solidFill>
                            <a:schemeClr val="tx1"/>
                          </a:solidFill>
                          <a:effectLst/>
                          <a:latin typeface="Calibri" panose="020F050202020403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tx1"/>
                          </a:solidFill>
                          <a:effectLst/>
                          <a:latin typeface="Calibri" panose="020F0502020204030204" pitchFamily="34" charset="0"/>
                        </a:rPr>
                        <a:t>1 / 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tx1"/>
                          </a:solidFill>
                          <a:effectLst/>
                          <a:latin typeface="Calibri" panose="020F0502020204030204" pitchFamily="34" charset="0"/>
                        </a:rPr>
                        <a:t>1 / 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tx1"/>
                          </a:solidFill>
                          <a:effectLst/>
                          <a:latin typeface="Calibri" panose="020F0502020204030204" pitchFamily="34" charset="0"/>
                        </a:rPr>
                        <a:t>Système de gestion et contrôle interne (x2)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660455"/>
                  </a:ext>
                </a:extLst>
              </a:tr>
              <a:tr h="419416">
                <a:tc vMerge="1">
                  <a:txBody>
                    <a:bodyPr/>
                    <a:lstStyle/>
                    <a:p>
                      <a:endParaRPr lang="fr-FR"/>
                    </a:p>
                  </a:txBody>
                  <a:tcPr/>
                </a:tc>
                <a:tc>
                  <a:txBody>
                    <a:bodyPr/>
                    <a:lstStyle/>
                    <a:p>
                      <a:pPr algn="ctr" fontAlgn="ctr"/>
                      <a:r>
                        <a:rPr lang="fr-FR" sz="1200" b="0" i="1" u="none" strike="noStrike" dirty="0">
                          <a:solidFill>
                            <a:srgbClr val="000000"/>
                          </a:solidFill>
                          <a:effectLst/>
                          <a:latin typeface="Calibri" panose="020F0502020204030204" pitchFamily="34" charset="0"/>
                        </a:rPr>
                        <a:t>Qualité et continuité des opérations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4D3F1"/>
                    </a:solidFill>
                  </a:tcPr>
                </a:tc>
                <a:tc>
                  <a:txBody>
                    <a:bodyPr/>
                    <a:lstStyle/>
                    <a:p>
                      <a:pPr algn="ctr" fontAlgn="ctr"/>
                      <a:r>
                        <a:rPr lang="fr-FR" sz="1100" b="0" i="0" u="none" strike="noStrike" dirty="0">
                          <a:solidFill>
                            <a:schemeClr val="tx1"/>
                          </a:solidFill>
                          <a:effectLst/>
                          <a:latin typeface="Calibri" panose="020F050202020403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tx1"/>
                          </a:solidFill>
                          <a:effectLst/>
                          <a:latin typeface="Calibri" panose="020F0502020204030204" pitchFamily="34" charset="0"/>
                        </a:rPr>
                        <a:t>0 /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chemeClr val="tx1"/>
                          </a:solidFill>
                          <a:effectLst/>
                          <a:latin typeface="Calibri" panose="020F0502020204030204" pitchFamily="34" charset="0"/>
                        </a:rPr>
                        <a:t>0 / 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dirty="0">
                        <a:solidFill>
                          <a:schemeClr val="tx1"/>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73974162"/>
                  </a:ext>
                </a:extLst>
              </a:tr>
              <a:tr h="433879">
                <a:tc vMerge="1">
                  <a:txBody>
                    <a:bodyPr/>
                    <a:lstStyle/>
                    <a:p>
                      <a:endParaRPr lang="fr-FR"/>
                    </a:p>
                  </a:txBody>
                  <a:tcPr/>
                </a:tc>
                <a:tc>
                  <a:txBody>
                    <a:bodyPr/>
                    <a:lstStyle/>
                    <a:p>
                      <a:pPr algn="ctr" fontAlgn="ctr"/>
                      <a:r>
                        <a:rPr lang="fr-FR" sz="1200" b="0" i="1" u="none" strike="noStrike" dirty="0">
                          <a:solidFill>
                            <a:srgbClr val="000000"/>
                          </a:solidFill>
                          <a:effectLst/>
                          <a:latin typeface="Calibri" panose="020F0502020204030204" pitchFamily="34" charset="0"/>
                        </a:rPr>
                        <a:t>Relations commerciales (N/A)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D3F1"/>
                    </a:solidFill>
                  </a:tcPr>
                </a:tc>
                <a:tc>
                  <a:txBody>
                    <a:bodyPr/>
                    <a:lstStyle/>
                    <a:p>
                      <a:pPr algn="ctr" fontAlgn="ctr"/>
                      <a:r>
                        <a:rPr lang="fr-FR" sz="1100" b="0" i="0" u="none" strike="noStrike" dirty="0">
                          <a:solidFill>
                            <a:schemeClr val="bg1">
                              <a:lumMod val="50000"/>
                            </a:schemeClr>
                          </a:solidFill>
                          <a:effectLst/>
                          <a:latin typeface="Calibri" panose="020F050202020403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fr-FR" sz="1100" b="0" i="0" u="none" strike="noStrike">
                        <a:solidFill>
                          <a:schemeClr val="tx1"/>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fr-FR" sz="1100" b="0" i="0" u="none" strike="noStrike">
                        <a:solidFill>
                          <a:schemeClr val="tx1"/>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fr-FR" sz="1100" b="0" i="0" u="none" strike="noStrike" dirty="0">
                        <a:solidFill>
                          <a:schemeClr val="tx1"/>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10317500"/>
                  </a:ext>
                </a:extLst>
              </a:tr>
              <a:tr h="462805">
                <a:tc gridSpan="2">
                  <a:txBody>
                    <a:bodyPr/>
                    <a:lstStyle/>
                    <a:p>
                      <a:pPr algn="ctr" fontAlgn="ctr"/>
                      <a:r>
                        <a:rPr lang="fr-FR" sz="1100" b="1" i="0" u="none" strike="noStrike" dirty="0">
                          <a:solidFill>
                            <a:srgbClr val="000000"/>
                          </a:solidFill>
                          <a:effectLst/>
                          <a:latin typeface="Arial Nova Cond" panose="020B0506020202020204" pitchFamily="34" charset="0"/>
                        </a:rPr>
                        <a:t>NOMBRE DE CRITERES TOTAUX</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fontAlgn="ctr"/>
                      <a:r>
                        <a:rPr lang="fr-FR" sz="1200" b="1" i="0" u="none" strike="noStrike" dirty="0">
                          <a:solidFill>
                            <a:srgbClr val="000000"/>
                          </a:solidFill>
                          <a:effectLst/>
                          <a:latin typeface="Calibri" panose="020F0502020204030204" pitchFamily="34" charset="0"/>
                        </a:rPr>
                        <a:t>75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200" b="1" i="0" u="none" strike="noStrike" dirty="0">
                          <a:solidFill>
                            <a:srgbClr val="FF0000"/>
                          </a:solidFill>
                          <a:effectLst/>
                          <a:latin typeface="Calibri" panose="020F0502020204030204" pitchFamily="34" charset="0"/>
                        </a:rPr>
                        <a:t>17</a:t>
                      </a:r>
                      <a:r>
                        <a:rPr lang="fr-FR" sz="1200" b="1" i="0" u="none" strike="noStrike" dirty="0">
                          <a:solidFill>
                            <a:srgbClr val="000000"/>
                          </a:solidFill>
                          <a:effectLst/>
                          <a:latin typeface="Calibri" panose="020F0502020204030204" pitchFamily="34" charset="0"/>
                        </a:rPr>
                        <a:t> / 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200" b="1" i="0" u="none" strike="noStrike" dirty="0">
                          <a:solidFill>
                            <a:srgbClr val="FF0000"/>
                          </a:solidFill>
                          <a:effectLst/>
                          <a:latin typeface="Calibri" panose="020F0502020204030204" pitchFamily="34" charset="0"/>
                        </a:rPr>
                        <a:t>18 </a:t>
                      </a:r>
                      <a:r>
                        <a:rPr lang="fr-FR" sz="1200" b="1" i="0" u="none" strike="noStrike" dirty="0">
                          <a:solidFill>
                            <a:srgbClr val="000000"/>
                          </a:solidFill>
                          <a:effectLst/>
                          <a:latin typeface="Calibri" panose="020F0502020204030204" pitchFamily="34" charset="0"/>
                        </a:rPr>
                        <a:t>/ 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200" b="1" i="0" u="none" strike="noStrike" dirty="0">
                          <a:solidFill>
                            <a:srgbClr val="000000"/>
                          </a:solidFill>
                          <a:effectLst/>
                          <a:latin typeface="Calibri" panose="020F0502020204030204" pitchFamily="34" charset="0"/>
                        </a:rPr>
                        <a:t>Total critères priorisés deux entités confondues = </a:t>
                      </a:r>
                      <a:r>
                        <a:rPr lang="fr-FR" sz="1200" b="1" i="0" u="none" strike="noStrike" dirty="0">
                          <a:solidFill>
                            <a:srgbClr val="FF0000"/>
                          </a:solidFill>
                          <a:effectLst/>
                          <a:latin typeface="Calibri" panose="020F0502020204030204" pitchFamily="34" charset="0"/>
                        </a:rPr>
                        <a:t>35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9270233"/>
                  </a:ext>
                </a:extLst>
              </a:tr>
            </a:tbl>
          </a:graphicData>
        </a:graphic>
      </p:graphicFrame>
    </p:spTree>
    <p:extLst>
      <p:ext uri="{BB962C8B-B14F-4D97-AF65-F5344CB8AC3E}">
        <p14:creationId xmlns:p14="http://schemas.microsoft.com/office/powerpoint/2010/main" val="1833304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CF009B-3121-8628-E16A-9F6861E70D52}"/>
              </a:ext>
            </a:extLst>
          </p:cNvPr>
          <p:cNvSpPr>
            <a:spLocks noGrp="1"/>
          </p:cNvSpPr>
          <p:nvPr>
            <p:ph type="title"/>
          </p:nvPr>
        </p:nvSpPr>
        <p:spPr/>
        <p:txBody>
          <a:bodyPr/>
          <a:lstStyle/>
          <a:p>
            <a:r>
              <a:rPr lang="fr-FR" dirty="0"/>
              <a:t>Grille d’audit-diagnostic : rappel méthodologique</a:t>
            </a:r>
          </a:p>
        </p:txBody>
      </p:sp>
      <p:sp>
        <p:nvSpPr>
          <p:cNvPr id="4" name="Espace réservé du numéro de diapositive 3">
            <a:extLst>
              <a:ext uri="{FF2B5EF4-FFF2-40B4-BE49-F238E27FC236}">
                <a16:creationId xmlns:a16="http://schemas.microsoft.com/office/drawing/2014/main" id="{F2E5C9A0-AD63-0EC9-A6D6-89E1ABD99F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DD025-4360-4C51-9DE5-AF9C0967F5A9}" type="slidenum">
              <a:rPr kumimoji="0" lang="fr-FR" sz="1200" b="0" i="0" u="none" strike="noStrike" kern="1200" cap="none" spc="0" normalizeH="0" baseline="0" noProof="0" smtClean="0">
                <a:ln>
                  <a:noFill/>
                </a:ln>
                <a:solidFill>
                  <a:prstClr val="black"/>
                </a:solidFill>
                <a:effectLst/>
                <a:uLnTx/>
                <a:uFillTx/>
                <a:latin typeface="Corbe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Corbel" pitchFamily="34" charset="0"/>
              <a:ea typeface="+mn-ea"/>
              <a:cs typeface="+mn-cs"/>
            </a:endParaRPr>
          </a:p>
        </p:txBody>
      </p:sp>
      <p:sp>
        <p:nvSpPr>
          <p:cNvPr id="5" name="Espace réservé de la date 4">
            <a:extLst>
              <a:ext uri="{FF2B5EF4-FFF2-40B4-BE49-F238E27FC236}">
                <a16:creationId xmlns:a16="http://schemas.microsoft.com/office/drawing/2014/main" id="{7C34B026-AB92-9790-EE5E-0A83848571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FD5FAF-0F31-436A-A96E-ABFAB59D8098}" type="datetime1">
              <a:rPr kumimoji="0" lang="fr-FR" sz="1200" b="0" i="0" u="none" strike="noStrike" kern="1200" cap="none" spc="0" normalizeH="0" baseline="0" noProof="0" smtClean="0">
                <a:ln>
                  <a:noFill/>
                </a:ln>
                <a:solidFill>
                  <a:prstClr val="black"/>
                </a:solidFill>
                <a:effectLst/>
                <a:uLnTx/>
                <a:uFillTx/>
                <a:latin typeface="Corbel"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30/06/2023</a:t>
            </a:fld>
            <a:endParaRPr kumimoji="0" lang="fr-FR" sz="1200" b="0" i="0" u="none" strike="noStrike" kern="1200" cap="none" spc="0" normalizeH="0" baseline="0" noProof="0" dirty="0">
              <a:ln>
                <a:noFill/>
              </a:ln>
              <a:solidFill>
                <a:prstClr val="black"/>
              </a:solidFill>
              <a:effectLst/>
              <a:uLnTx/>
              <a:uFillTx/>
              <a:latin typeface="Corbel" pitchFamily="34" charset="0"/>
              <a:ea typeface="+mn-ea"/>
              <a:cs typeface="+mn-cs"/>
            </a:endParaRPr>
          </a:p>
        </p:txBody>
      </p:sp>
      <p:graphicFrame>
        <p:nvGraphicFramePr>
          <p:cNvPr id="6" name="Tableau 5">
            <a:extLst>
              <a:ext uri="{FF2B5EF4-FFF2-40B4-BE49-F238E27FC236}">
                <a16:creationId xmlns:a16="http://schemas.microsoft.com/office/drawing/2014/main" id="{F4A64130-7E99-DA14-146A-4D6040E2EF1D}"/>
              </a:ext>
            </a:extLst>
          </p:cNvPr>
          <p:cNvGraphicFramePr>
            <a:graphicFrameLocks noGrp="1"/>
          </p:cNvGraphicFramePr>
          <p:nvPr>
            <p:extLst>
              <p:ext uri="{D42A27DB-BD31-4B8C-83A1-F6EECF244321}">
                <p14:modId xmlns:p14="http://schemas.microsoft.com/office/powerpoint/2010/main" val="808113927"/>
              </p:ext>
            </p:extLst>
          </p:nvPr>
        </p:nvGraphicFramePr>
        <p:xfrm>
          <a:off x="600864" y="1916832"/>
          <a:ext cx="5616622" cy="2522235"/>
        </p:xfrm>
        <a:graphic>
          <a:graphicData uri="http://schemas.openxmlformats.org/drawingml/2006/table">
            <a:tbl>
              <a:tblPr/>
              <a:tblGrid>
                <a:gridCol w="1288027">
                  <a:extLst>
                    <a:ext uri="{9D8B030D-6E8A-4147-A177-3AD203B41FA5}">
                      <a16:colId xmlns:a16="http://schemas.microsoft.com/office/drawing/2014/main" val="3913162976"/>
                    </a:ext>
                  </a:extLst>
                </a:gridCol>
                <a:gridCol w="606709">
                  <a:extLst>
                    <a:ext uri="{9D8B030D-6E8A-4147-A177-3AD203B41FA5}">
                      <a16:colId xmlns:a16="http://schemas.microsoft.com/office/drawing/2014/main" val="104083913"/>
                    </a:ext>
                  </a:extLst>
                </a:gridCol>
                <a:gridCol w="778193">
                  <a:extLst>
                    <a:ext uri="{9D8B030D-6E8A-4147-A177-3AD203B41FA5}">
                      <a16:colId xmlns:a16="http://schemas.microsoft.com/office/drawing/2014/main" val="2747822924"/>
                    </a:ext>
                  </a:extLst>
                </a:gridCol>
                <a:gridCol w="2943693">
                  <a:extLst>
                    <a:ext uri="{9D8B030D-6E8A-4147-A177-3AD203B41FA5}">
                      <a16:colId xmlns:a16="http://schemas.microsoft.com/office/drawing/2014/main" val="341855039"/>
                    </a:ext>
                  </a:extLst>
                </a:gridCol>
              </a:tblGrid>
              <a:tr h="472277">
                <a:tc>
                  <a:txBody>
                    <a:bodyPr/>
                    <a:lstStyle/>
                    <a:p>
                      <a:pPr algn="l" fontAlgn="b"/>
                      <a:r>
                        <a:rPr lang="fr-FR" sz="1100" b="1" i="0" u="none" strike="noStrike" dirty="0">
                          <a:solidFill>
                            <a:srgbClr val="000000"/>
                          </a:solidFill>
                          <a:effectLst/>
                          <a:latin typeface="Calibri" panose="020F0502020204030204" pitchFamily="34" charset="0"/>
                        </a:rPr>
                        <a:t>Performance</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1" i="0" u="none" strike="noStrike" dirty="0">
                          <a:solidFill>
                            <a:srgbClr val="000000"/>
                          </a:solidFill>
                          <a:effectLst/>
                          <a:latin typeface="Calibri" panose="020F0502020204030204" pitchFamily="34" charset="0"/>
                        </a:rPr>
                        <a:t>Note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1" i="0" u="none" strike="noStrike" dirty="0">
                          <a:solidFill>
                            <a:srgbClr val="000000"/>
                          </a:solidFill>
                          <a:effectLst/>
                          <a:latin typeface="Calibri" panose="020F0502020204030204" pitchFamily="34" charset="0"/>
                        </a:rPr>
                        <a:t>Code couleur</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1" i="0" u="none" strike="noStrike" dirty="0">
                          <a:solidFill>
                            <a:srgbClr val="000000"/>
                          </a:solidFill>
                          <a:effectLst/>
                          <a:latin typeface="Calibri" panose="020F0502020204030204" pitchFamily="34" charset="0"/>
                        </a:rPr>
                        <a:t>Explications</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439136"/>
                  </a:ext>
                </a:extLst>
              </a:tr>
              <a:tr h="535835">
                <a:tc>
                  <a:txBody>
                    <a:bodyPr/>
                    <a:lstStyle/>
                    <a:p>
                      <a:pPr algn="l" fontAlgn="b"/>
                      <a:r>
                        <a:rPr lang="fr-FR" sz="1100" b="0" i="0" u="none" strike="noStrike" dirty="0">
                          <a:solidFill>
                            <a:srgbClr val="000000"/>
                          </a:solidFill>
                          <a:effectLst/>
                          <a:latin typeface="Calibri" panose="020F0502020204030204" pitchFamily="34" charset="0"/>
                        </a:rPr>
                        <a:t>Bonne performance</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b"/>
                      <a:r>
                        <a:rPr lang="fr-FR" sz="1200" b="1" i="0" u="none" strike="noStrike" dirty="0">
                          <a:solidFill>
                            <a:srgbClr val="000000"/>
                          </a:solidFill>
                          <a:effectLst/>
                          <a:latin typeface="Calibri" panose="020F0502020204030204" pitchFamily="34" charset="0"/>
                        </a:rPr>
                        <a:t>&gt; 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00B050"/>
                    </a:solidFill>
                  </a:tcPr>
                </a:tc>
                <a:tc>
                  <a:txBody>
                    <a:bodyPr/>
                    <a:lstStyle/>
                    <a:p>
                      <a:pPr algn="l" fontAlgn="b"/>
                      <a:r>
                        <a:rPr lang="fr-FR" sz="1100" b="0" i="0" u="none" strike="noStrike" dirty="0">
                          <a:solidFill>
                            <a:srgbClr val="000000"/>
                          </a:solidFill>
                          <a:effectLst/>
                          <a:latin typeface="Calibri" panose="020F0502020204030204" pitchFamily="34" charset="0"/>
                        </a:rPr>
                        <a:t>Pas d'impact ou impact positif sur Hermès, impact positif sur les employés et les opérations</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extLst>
                  <a:ext uri="{0D108BD9-81ED-4DB2-BD59-A6C34878D82A}">
                    <a16:rowId xmlns:a16="http://schemas.microsoft.com/office/drawing/2014/main" val="179390244"/>
                  </a:ext>
                </a:extLst>
              </a:tr>
              <a:tr h="506011">
                <a:tc>
                  <a:txBody>
                    <a:bodyPr/>
                    <a:lstStyle/>
                    <a:p>
                      <a:pPr algn="l" fontAlgn="b"/>
                      <a:r>
                        <a:rPr lang="fr-FR" sz="1100" b="0" i="0" u="none" strike="noStrike">
                          <a:solidFill>
                            <a:srgbClr val="000000"/>
                          </a:solidFill>
                          <a:effectLst/>
                          <a:latin typeface="Calibri" panose="020F0502020204030204" pitchFamily="34" charset="0"/>
                        </a:rPr>
                        <a:t>Point d'attention mineur</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b"/>
                      <a:r>
                        <a:rPr lang="fr-FR" sz="1200" b="1" i="0" u="none" strike="noStrike" dirty="0">
                          <a:solidFill>
                            <a:srgbClr val="000000"/>
                          </a:solidFill>
                          <a:effectLst/>
                          <a:latin typeface="Calibri" panose="020F0502020204030204" pitchFamily="34" charset="0"/>
                        </a:rPr>
                        <a:t>&gt;=1,5 et &lt;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l" fontAlgn="b"/>
                      <a:r>
                        <a:rPr lang="fr-FR" sz="1100" b="0" i="0" u="none" strike="noStrike" dirty="0">
                          <a:solidFill>
                            <a:srgbClr val="000000"/>
                          </a:solidFill>
                          <a:effectLst/>
                          <a:latin typeface="Calibri" panose="020F0502020204030204" pitchFamily="34" charset="0"/>
                        </a:rPr>
                        <a:t>Faible impact sur Hermès, progrès identifiés pour les employés et les opérations</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extLst>
                  <a:ext uri="{0D108BD9-81ED-4DB2-BD59-A6C34878D82A}">
                    <a16:rowId xmlns:a16="http://schemas.microsoft.com/office/drawing/2014/main" val="381713690"/>
                  </a:ext>
                </a:extLst>
              </a:tr>
              <a:tr h="502101">
                <a:tc>
                  <a:txBody>
                    <a:bodyPr/>
                    <a:lstStyle/>
                    <a:p>
                      <a:pPr algn="l" fontAlgn="b"/>
                      <a:r>
                        <a:rPr lang="fr-FR" sz="1100" b="0" i="0" u="none" strike="noStrike" dirty="0">
                          <a:solidFill>
                            <a:srgbClr val="000000"/>
                          </a:solidFill>
                          <a:effectLst/>
                          <a:latin typeface="Calibri" panose="020F0502020204030204" pitchFamily="34" charset="0"/>
                        </a:rPr>
                        <a:t>Point d'attention moyen</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b"/>
                      <a:r>
                        <a:rPr lang="fr-FR" sz="1200" b="1" i="0" u="none" strike="noStrike" dirty="0">
                          <a:solidFill>
                            <a:srgbClr val="000000"/>
                          </a:solidFill>
                          <a:effectLst/>
                          <a:latin typeface="Calibri" panose="020F0502020204030204" pitchFamily="34" charset="0"/>
                        </a:rPr>
                        <a:t>&gt;=1 et &lt; 1,5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000"/>
                    </a:solidFill>
                  </a:tcPr>
                </a:tc>
                <a:tc>
                  <a:txBody>
                    <a:bodyPr/>
                    <a:lstStyle/>
                    <a:p>
                      <a:pPr algn="l" fontAlgn="b"/>
                      <a:r>
                        <a:rPr lang="fr-FR" sz="1100" b="0" i="0" u="none" strike="noStrike" dirty="0">
                          <a:solidFill>
                            <a:srgbClr val="000000"/>
                          </a:solidFill>
                          <a:effectLst/>
                          <a:latin typeface="Calibri" panose="020F0502020204030204" pitchFamily="34" charset="0"/>
                        </a:rPr>
                        <a:t>Possible impact sur Hermès, impact non négligeable sur les employés ou les opérations</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extLst>
                  <a:ext uri="{0D108BD9-81ED-4DB2-BD59-A6C34878D82A}">
                    <a16:rowId xmlns:a16="http://schemas.microsoft.com/office/drawing/2014/main" val="2253013916"/>
                  </a:ext>
                </a:extLst>
              </a:tr>
              <a:tr h="506011">
                <a:tc>
                  <a:txBody>
                    <a:bodyPr/>
                    <a:lstStyle/>
                    <a:p>
                      <a:pPr algn="l" fontAlgn="b"/>
                      <a:r>
                        <a:rPr lang="fr-FR" sz="1100" b="0" i="0" u="none" strike="noStrike" dirty="0">
                          <a:solidFill>
                            <a:srgbClr val="000000"/>
                          </a:solidFill>
                          <a:effectLst/>
                          <a:latin typeface="Calibri" panose="020F0502020204030204" pitchFamily="34" charset="0"/>
                        </a:rPr>
                        <a:t>Point d'attention majeur/critique</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effectLst/>
                          <a:latin typeface="Calibri" panose="020F0502020204030204" pitchFamily="34" charset="0"/>
                        </a:rPr>
                        <a:t>&lt; 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fr-FR" sz="1100" b="0" i="0" u="none" strike="noStrike">
                          <a:solidFill>
                            <a:srgbClr val="000000"/>
                          </a:solidFill>
                          <a:effectLst/>
                          <a:latin typeface="Calibri" panose="020F0502020204030204" pitchFamily="34"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1100" b="0" i="0" u="none" strike="noStrike" dirty="0">
                          <a:solidFill>
                            <a:srgbClr val="000000"/>
                          </a:solidFill>
                          <a:effectLst/>
                          <a:latin typeface="Calibri" panose="020F0502020204030204" pitchFamily="34" charset="0"/>
                        </a:rPr>
                        <a:t>Impact significatif sur Hermès, les employés ou les opérations</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0485121"/>
                  </a:ext>
                </a:extLst>
              </a:tr>
            </a:tbl>
          </a:graphicData>
        </a:graphic>
      </p:graphicFrame>
      <p:sp>
        <p:nvSpPr>
          <p:cNvPr id="14" name="Espace réservé du contenu 2">
            <a:extLst>
              <a:ext uri="{FF2B5EF4-FFF2-40B4-BE49-F238E27FC236}">
                <a16:creationId xmlns:a16="http://schemas.microsoft.com/office/drawing/2014/main" id="{1B2DA530-E505-9CE2-CFE2-FC52E31B2CE5}"/>
              </a:ext>
            </a:extLst>
          </p:cNvPr>
          <p:cNvSpPr txBox="1">
            <a:spLocks/>
          </p:cNvSpPr>
          <p:nvPr/>
        </p:nvSpPr>
        <p:spPr>
          <a:xfrm>
            <a:off x="6240016" y="1781199"/>
            <a:ext cx="5478016" cy="44973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spcAft>
                <a:spcPts val="600"/>
              </a:spcAft>
              <a:buFont typeface="Wingdings" panose="05000000000000000000" pitchFamily="2" charset="2"/>
              <a:buChar char="§"/>
            </a:pPr>
            <a:r>
              <a:rPr lang="fr-FR" sz="2000" b="1" dirty="0">
                <a:cs typeface="Arial" panose="020B0604020202020204" pitchFamily="34" charset="0"/>
              </a:rPr>
              <a:t>Note maximale par critère et catégorie : 3,0</a:t>
            </a:r>
          </a:p>
          <a:p>
            <a:pPr algn="just">
              <a:spcBef>
                <a:spcPts val="600"/>
              </a:spcBef>
              <a:spcAft>
                <a:spcPts val="600"/>
              </a:spcAft>
              <a:buFont typeface="Wingdings" panose="05000000000000000000" pitchFamily="2" charset="2"/>
              <a:buChar char="§"/>
            </a:pPr>
            <a:r>
              <a:rPr lang="fr-FR" sz="2000" dirty="0">
                <a:cs typeface="Arial" panose="020B0604020202020204" pitchFamily="34" charset="0"/>
              </a:rPr>
              <a:t>Plus la note s’approche de 3,0, plus le critère est conforme (pas d’impact / risque)</a:t>
            </a:r>
          </a:p>
          <a:p>
            <a:pPr algn="just">
              <a:spcBef>
                <a:spcPts val="600"/>
              </a:spcBef>
              <a:spcAft>
                <a:spcPts val="600"/>
              </a:spcAft>
              <a:buFont typeface="Wingdings" panose="05000000000000000000" pitchFamily="2" charset="2"/>
              <a:buChar char="§"/>
            </a:pPr>
            <a:r>
              <a:rPr lang="fr-FR" sz="2000" dirty="0">
                <a:cs typeface="Arial" panose="020B0604020202020204" pitchFamily="34" charset="0"/>
              </a:rPr>
              <a:t>Note pour chaque entité + note globale</a:t>
            </a:r>
          </a:p>
          <a:p>
            <a:pPr algn="just">
              <a:spcBef>
                <a:spcPts val="600"/>
              </a:spcBef>
              <a:spcAft>
                <a:spcPts val="600"/>
              </a:spcAft>
              <a:buFont typeface="Wingdings" panose="05000000000000000000" pitchFamily="2" charset="2"/>
              <a:buChar char="§"/>
            </a:pPr>
            <a:r>
              <a:rPr lang="fr-FR" sz="2000" dirty="0">
                <a:cs typeface="Arial" panose="020B0604020202020204" pitchFamily="34" charset="0"/>
              </a:rPr>
              <a:t>Pondération en trois niveau (%)</a:t>
            </a:r>
          </a:p>
          <a:p>
            <a:pPr marL="800100" lvl="1" indent="-342900" algn="just">
              <a:spcBef>
                <a:spcPts val="600"/>
              </a:spcBef>
              <a:spcAft>
                <a:spcPts val="600"/>
              </a:spcAft>
              <a:buFont typeface="+mj-lt"/>
              <a:buAutoNum type="arabicPeriod"/>
            </a:pPr>
            <a:r>
              <a:rPr lang="fr-FR" sz="1600" dirty="0">
                <a:cs typeface="Arial" panose="020B0604020202020204" pitchFamily="34" charset="0"/>
              </a:rPr>
              <a:t>Niveau élevé (importance forte) = 1,20</a:t>
            </a:r>
          </a:p>
          <a:p>
            <a:pPr marL="800100" lvl="1" indent="-342900" algn="just">
              <a:spcBef>
                <a:spcPts val="600"/>
              </a:spcBef>
              <a:spcAft>
                <a:spcPts val="600"/>
              </a:spcAft>
              <a:buFont typeface="+mj-lt"/>
              <a:buAutoNum type="arabicPeriod"/>
            </a:pPr>
            <a:r>
              <a:rPr lang="fr-FR" sz="1600" dirty="0">
                <a:cs typeface="Arial" panose="020B0604020202020204" pitchFamily="34" charset="0"/>
              </a:rPr>
              <a:t>Niveau moyen = 1,00</a:t>
            </a:r>
          </a:p>
          <a:p>
            <a:pPr marL="800100" lvl="1" indent="-342900" algn="just">
              <a:spcBef>
                <a:spcPts val="600"/>
              </a:spcBef>
              <a:spcAft>
                <a:spcPts val="600"/>
              </a:spcAft>
              <a:buFont typeface="+mj-lt"/>
              <a:buAutoNum type="arabicPeriod"/>
            </a:pPr>
            <a:r>
              <a:rPr lang="fr-FR" sz="1600" dirty="0">
                <a:cs typeface="Arial" panose="020B0604020202020204" pitchFamily="34" charset="0"/>
              </a:rPr>
              <a:t>Niveau bas (moins d’importance dans le présent contexte) = 0,80</a:t>
            </a:r>
          </a:p>
          <a:p>
            <a:pPr algn="just">
              <a:spcBef>
                <a:spcPts val="600"/>
              </a:spcBef>
              <a:spcAft>
                <a:spcPts val="600"/>
              </a:spcAft>
              <a:buFont typeface="Wingdings" panose="05000000000000000000" pitchFamily="2" charset="2"/>
              <a:buChar char="§"/>
            </a:pPr>
            <a:endParaRPr lang="fr-FR" sz="2000" dirty="0">
              <a:cs typeface="Arial" panose="020B0604020202020204" pitchFamily="34" charset="0"/>
            </a:endParaRPr>
          </a:p>
        </p:txBody>
      </p:sp>
    </p:spTree>
    <p:extLst>
      <p:ext uri="{BB962C8B-B14F-4D97-AF65-F5344CB8AC3E}">
        <p14:creationId xmlns:p14="http://schemas.microsoft.com/office/powerpoint/2010/main" val="389192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F17F41F-195D-2524-90DD-5F1651DD5C06}"/>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rcRect/>
          <a:stretch/>
        </p:blipFill>
        <p:spPr>
          <a:xfrm>
            <a:off x="1991544" y="6844"/>
            <a:ext cx="10266467" cy="6844311"/>
          </a:xfrm>
          <a:prstGeom prst="rect">
            <a:avLst/>
          </a:prstGeom>
        </p:spPr>
      </p:pic>
      <p:sp>
        <p:nvSpPr>
          <p:cNvPr id="12" name="Rectangle 11">
            <a:extLst>
              <a:ext uri="{FF2B5EF4-FFF2-40B4-BE49-F238E27FC236}">
                <a16:creationId xmlns:a16="http://schemas.microsoft.com/office/drawing/2014/main" id="{5F33269E-B8F6-0C20-79D3-5EE4A1FCF150}"/>
              </a:ext>
            </a:extLst>
          </p:cNvPr>
          <p:cNvSpPr/>
          <p:nvPr/>
        </p:nvSpPr>
        <p:spPr>
          <a:xfrm>
            <a:off x="0" y="0"/>
            <a:ext cx="350371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ZoneTexte 12">
            <a:extLst>
              <a:ext uri="{FF2B5EF4-FFF2-40B4-BE49-F238E27FC236}">
                <a16:creationId xmlns:a16="http://schemas.microsoft.com/office/drawing/2014/main" id="{27CABB5A-2611-756A-C512-456BCBF36E28}"/>
              </a:ext>
            </a:extLst>
          </p:cNvPr>
          <p:cNvSpPr txBox="1"/>
          <p:nvPr/>
        </p:nvSpPr>
        <p:spPr>
          <a:xfrm>
            <a:off x="173850" y="2951946"/>
            <a:ext cx="315601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solidFill>
                  <a:srgbClr val="F79646">
                    <a:lumMod val="50000"/>
                  </a:srgbClr>
                </a:solidFill>
                <a:latin typeface="Calibri"/>
              </a:rPr>
              <a:t>RESULTATS</a:t>
            </a:r>
            <a:endParaRPr kumimoji="0" lang="fr-FR" sz="2800" b="0" i="0" u="none" strike="noStrike" kern="1200" cap="none" spc="0" normalizeH="0" baseline="0" noProof="0" dirty="0">
              <a:ln>
                <a:noFill/>
              </a:ln>
              <a:solidFill>
                <a:srgbClr val="F7964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3026102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BFCF72-2D0B-F6DE-2935-8716AE79ECD1}"/>
              </a:ext>
            </a:extLst>
          </p:cNvPr>
          <p:cNvSpPr>
            <a:spLocks noGrp="1"/>
          </p:cNvSpPr>
          <p:nvPr>
            <p:ph type="title"/>
          </p:nvPr>
        </p:nvSpPr>
        <p:spPr/>
        <p:txBody>
          <a:bodyPr/>
          <a:lstStyle/>
          <a:p>
            <a:r>
              <a:rPr lang="fr-FR" dirty="0"/>
              <a:t>Rappel résultats audit UEBT</a:t>
            </a:r>
          </a:p>
        </p:txBody>
      </p:sp>
      <p:sp>
        <p:nvSpPr>
          <p:cNvPr id="4" name="Espace réservé du numéro de diapositive 3">
            <a:extLst>
              <a:ext uri="{FF2B5EF4-FFF2-40B4-BE49-F238E27FC236}">
                <a16:creationId xmlns:a16="http://schemas.microsoft.com/office/drawing/2014/main" id="{D5B95003-A751-C958-627C-00B25B2396B8}"/>
              </a:ext>
            </a:extLst>
          </p:cNvPr>
          <p:cNvSpPr>
            <a:spLocks noGrp="1"/>
          </p:cNvSpPr>
          <p:nvPr>
            <p:ph type="sldNum" sz="quarter" idx="12"/>
          </p:nvPr>
        </p:nvSpPr>
        <p:spPr/>
        <p:txBody>
          <a:bodyPr/>
          <a:lstStyle/>
          <a:p>
            <a:fld id="{2C6DD025-4360-4C51-9DE5-AF9C0967F5A9}" type="slidenum">
              <a:rPr lang="fr-FR" smtClean="0"/>
              <a:pPr/>
              <a:t>14</a:t>
            </a:fld>
            <a:endParaRPr lang="fr-FR" dirty="0"/>
          </a:p>
        </p:txBody>
      </p:sp>
      <p:sp>
        <p:nvSpPr>
          <p:cNvPr id="5" name="Espace réservé de la date 4">
            <a:extLst>
              <a:ext uri="{FF2B5EF4-FFF2-40B4-BE49-F238E27FC236}">
                <a16:creationId xmlns:a16="http://schemas.microsoft.com/office/drawing/2014/main" id="{9C9D12AD-06B5-191C-3E50-70AA07EC26E5}"/>
              </a:ext>
            </a:extLst>
          </p:cNvPr>
          <p:cNvSpPr>
            <a:spLocks noGrp="1"/>
          </p:cNvSpPr>
          <p:nvPr>
            <p:ph type="dt" sz="half" idx="10"/>
          </p:nvPr>
        </p:nvSpPr>
        <p:spPr/>
        <p:txBody>
          <a:bodyPr/>
          <a:lstStyle/>
          <a:p>
            <a:fld id="{40FD5FAF-0F31-436A-A96E-ABFAB59D8098}" type="datetime1">
              <a:rPr lang="fr-FR" smtClean="0"/>
              <a:pPr/>
              <a:t>30/06/2023</a:t>
            </a:fld>
            <a:endParaRPr lang="fr-FR" dirty="0"/>
          </a:p>
        </p:txBody>
      </p:sp>
      <p:pic>
        <p:nvPicPr>
          <p:cNvPr id="7" name="Image 6">
            <a:extLst>
              <a:ext uri="{FF2B5EF4-FFF2-40B4-BE49-F238E27FC236}">
                <a16:creationId xmlns:a16="http://schemas.microsoft.com/office/drawing/2014/main" id="{2A96DBAB-4FD2-E578-B3CC-5D0A920E7D4E}"/>
              </a:ext>
            </a:extLst>
          </p:cNvPr>
          <p:cNvPicPr>
            <a:picLocks noChangeAspect="1"/>
          </p:cNvPicPr>
          <p:nvPr/>
        </p:nvPicPr>
        <p:blipFill rotWithShape="1">
          <a:blip r:embed="rId3"/>
          <a:srcRect l="6688" t="21651" r="32281" b="43700"/>
          <a:stretch/>
        </p:blipFill>
        <p:spPr>
          <a:xfrm>
            <a:off x="1127448" y="1628800"/>
            <a:ext cx="9217024" cy="3270557"/>
          </a:xfrm>
          <a:prstGeom prst="rect">
            <a:avLst/>
          </a:prstGeom>
        </p:spPr>
      </p:pic>
      <p:sp>
        <p:nvSpPr>
          <p:cNvPr id="3" name="ZoneTexte 2">
            <a:extLst>
              <a:ext uri="{FF2B5EF4-FFF2-40B4-BE49-F238E27FC236}">
                <a16:creationId xmlns:a16="http://schemas.microsoft.com/office/drawing/2014/main" id="{62303668-471B-7DD6-F487-7E3991F45E4A}"/>
              </a:ext>
            </a:extLst>
          </p:cNvPr>
          <p:cNvSpPr txBox="1"/>
          <p:nvPr/>
        </p:nvSpPr>
        <p:spPr>
          <a:xfrm>
            <a:off x="1055440" y="4941168"/>
            <a:ext cx="9505056" cy="1200329"/>
          </a:xfrm>
          <a:prstGeom prst="rect">
            <a:avLst/>
          </a:prstGeom>
          <a:noFill/>
        </p:spPr>
        <p:txBody>
          <a:bodyPr wrap="square" rtlCol="0">
            <a:spAutoFit/>
          </a:bodyPr>
          <a:lstStyle/>
          <a:p>
            <a:r>
              <a:rPr lang="fr-FR" b="1" dirty="0"/>
              <a:t>Principales non-conformités mises en avant par l’audit UEBT (Note </a:t>
            </a:r>
            <a:r>
              <a:rPr lang="fr-FR" b="1" dirty="0">
                <a:solidFill>
                  <a:srgbClr val="FF0000"/>
                </a:solidFill>
              </a:rPr>
              <a:t>0</a:t>
            </a:r>
            <a:r>
              <a:rPr lang="fr-FR" b="1" dirty="0"/>
              <a:t>) :</a:t>
            </a:r>
          </a:p>
          <a:p>
            <a:pPr marL="285750" indent="-285750">
              <a:buFont typeface="Wingdings" panose="05000000000000000000" pitchFamily="2" charset="2"/>
              <a:buChar char="§"/>
            </a:pPr>
            <a:r>
              <a:rPr lang="fr-FR" dirty="0"/>
              <a:t>Biodiversité</a:t>
            </a:r>
          </a:p>
          <a:p>
            <a:pPr marL="285750" indent="-285750">
              <a:buFont typeface="Wingdings" panose="05000000000000000000" pitchFamily="2" charset="2"/>
              <a:buChar char="§"/>
            </a:pPr>
            <a:r>
              <a:rPr lang="fr-FR" dirty="0"/>
              <a:t>Gestion énergétique</a:t>
            </a:r>
          </a:p>
          <a:p>
            <a:pPr marL="285750" indent="-285750">
              <a:buFont typeface="Wingdings" panose="05000000000000000000" pitchFamily="2" charset="2"/>
              <a:buChar char="§"/>
            </a:pPr>
            <a:r>
              <a:rPr lang="fr-FR" dirty="0"/>
              <a:t>Gestion des déchets</a:t>
            </a:r>
          </a:p>
        </p:txBody>
      </p:sp>
      <p:sp>
        <p:nvSpPr>
          <p:cNvPr id="6" name="ZoneTexte 5">
            <a:extLst>
              <a:ext uri="{FF2B5EF4-FFF2-40B4-BE49-F238E27FC236}">
                <a16:creationId xmlns:a16="http://schemas.microsoft.com/office/drawing/2014/main" id="{58E50223-ED7F-E930-C01B-E2E8A0945D29}"/>
              </a:ext>
            </a:extLst>
          </p:cNvPr>
          <p:cNvSpPr txBox="1"/>
          <p:nvPr/>
        </p:nvSpPr>
        <p:spPr>
          <a:xfrm>
            <a:off x="5807968" y="5218166"/>
            <a:ext cx="4904928" cy="923330"/>
          </a:xfrm>
          <a:prstGeom prst="rect">
            <a:avLst/>
          </a:prstGeom>
          <a:noFill/>
        </p:spPr>
        <p:txBody>
          <a:bodyPr wrap="square" rtlCol="0">
            <a:spAutoFit/>
          </a:bodyPr>
          <a:lstStyle/>
          <a:p>
            <a:pPr marL="285750" indent="-285750">
              <a:buFont typeface="Wingdings" panose="05000000000000000000" pitchFamily="2" charset="2"/>
              <a:buChar char="§"/>
            </a:pPr>
            <a:r>
              <a:rPr lang="fr-FR" dirty="0"/>
              <a:t>Développement local / moyens de subsistance</a:t>
            </a:r>
          </a:p>
          <a:p>
            <a:pPr marL="285750" indent="-285750">
              <a:buFont typeface="Wingdings" panose="05000000000000000000" pitchFamily="2" charset="2"/>
              <a:buChar char="§"/>
            </a:pPr>
            <a:r>
              <a:rPr lang="fr-FR" dirty="0"/>
              <a:t>Evaluation des risques + Règlement intérieur</a:t>
            </a:r>
          </a:p>
          <a:p>
            <a:pPr marL="285750" indent="-285750">
              <a:buFont typeface="Wingdings" panose="05000000000000000000" pitchFamily="2" charset="2"/>
              <a:buChar char="§"/>
            </a:pPr>
            <a:r>
              <a:rPr lang="fr-FR" dirty="0"/>
              <a:t>Contrats de travail</a:t>
            </a:r>
          </a:p>
        </p:txBody>
      </p:sp>
    </p:spTree>
    <p:extLst>
      <p:ext uri="{BB962C8B-B14F-4D97-AF65-F5344CB8AC3E}">
        <p14:creationId xmlns:p14="http://schemas.microsoft.com/office/powerpoint/2010/main" val="3038016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CF009B-3121-8628-E16A-9F6861E70D52}"/>
              </a:ext>
            </a:extLst>
          </p:cNvPr>
          <p:cNvSpPr>
            <a:spLocks noGrp="1"/>
          </p:cNvSpPr>
          <p:nvPr>
            <p:ph type="title"/>
          </p:nvPr>
        </p:nvSpPr>
        <p:spPr/>
        <p:txBody>
          <a:bodyPr/>
          <a:lstStyle/>
          <a:p>
            <a:r>
              <a:rPr lang="fr-FR" dirty="0"/>
              <a:t>Synthèse de l’audit-diagnostic : notation globale</a:t>
            </a:r>
          </a:p>
        </p:txBody>
      </p:sp>
      <p:sp>
        <p:nvSpPr>
          <p:cNvPr id="4" name="Espace réservé du numéro de diapositive 3">
            <a:extLst>
              <a:ext uri="{FF2B5EF4-FFF2-40B4-BE49-F238E27FC236}">
                <a16:creationId xmlns:a16="http://schemas.microsoft.com/office/drawing/2014/main" id="{F2E5C9A0-AD63-0EC9-A6D6-89E1ABD99F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DD025-4360-4C51-9DE5-AF9C0967F5A9}" type="slidenum">
              <a:rPr kumimoji="0" lang="fr-FR" sz="1200" b="0" i="0" u="none" strike="noStrike" kern="1200" cap="none" spc="0" normalizeH="0" baseline="0" noProof="0" smtClean="0">
                <a:ln>
                  <a:noFill/>
                </a:ln>
                <a:solidFill>
                  <a:prstClr val="black"/>
                </a:solidFill>
                <a:effectLst/>
                <a:uLnTx/>
                <a:uFillTx/>
                <a:latin typeface="Corbe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Corbel" pitchFamily="34" charset="0"/>
              <a:ea typeface="+mn-ea"/>
              <a:cs typeface="+mn-cs"/>
            </a:endParaRPr>
          </a:p>
        </p:txBody>
      </p:sp>
      <p:sp>
        <p:nvSpPr>
          <p:cNvPr id="5" name="Espace réservé de la date 4">
            <a:extLst>
              <a:ext uri="{FF2B5EF4-FFF2-40B4-BE49-F238E27FC236}">
                <a16:creationId xmlns:a16="http://schemas.microsoft.com/office/drawing/2014/main" id="{7C34B026-AB92-9790-EE5E-0A83848571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FD5FAF-0F31-436A-A96E-ABFAB59D8098}" type="datetime1">
              <a:rPr kumimoji="0" lang="fr-FR" sz="1200" b="0" i="0" u="none" strike="noStrike" kern="1200" cap="none" spc="0" normalizeH="0" baseline="0" noProof="0" smtClean="0">
                <a:ln>
                  <a:noFill/>
                </a:ln>
                <a:solidFill>
                  <a:prstClr val="black"/>
                </a:solidFill>
                <a:effectLst/>
                <a:uLnTx/>
                <a:uFillTx/>
                <a:latin typeface="Corbel"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30/06/2023</a:t>
            </a:fld>
            <a:endParaRPr kumimoji="0" lang="fr-FR" sz="1200" b="0" i="0" u="none" strike="noStrike" kern="1200" cap="none" spc="0" normalizeH="0" baseline="0" noProof="0" dirty="0">
              <a:ln>
                <a:noFill/>
              </a:ln>
              <a:solidFill>
                <a:prstClr val="black"/>
              </a:solidFill>
              <a:effectLst/>
              <a:uLnTx/>
              <a:uFillTx/>
              <a:latin typeface="Corbel" pitchFamily="34" charset="0"/>
              <a:ea typeface="+mn-ea"/>
              <a:cs typeface="+mn-cs"/>
            </a:endParaRPr>
          </a:p>
        </p:txBody>
      </p:sp>
      <p:graphicFrame>
        <p:nvGraphicFramePr>
          <p:cNvPr id="7" name="Tableau 6">
            <a:extLst>
              <a:ext uri="{FF2B5EF4-FFF2-40B4-BE49-F238E27FC236}">
                <a16:creationId xmlns:a16="http://schemas.microsoft.com/office/drawing/2014/main" id="{B4F40246-F95A-B4B7-442D-570C1573D436}"/>
              </a:ext>
            </a:extLst>
          </p:cNvPr>
          <p:cNvGraphicFramePr>
            <a:graphicFrameLocks noGrp="1"/>
          </p:cNvGraphicFramePr>
          <p:nvPr>
            <p:extLst>
              <p:ext uri="{D42A27DB-BD31-4B8C-83A1-F6EECF244321}">
                <p14:modId xmlns:p14="http://schemas.microsoft.com/office/powerpoint/2010/main" val="167053411"/>
              </p:ext>
            </p:extLst>
          </p:nvPr>
        </p:nvGraphicFramePr>
        <p:xfrm>
          <a:off x="1407592" y="1556792"/>
          <a:ext cx="9376816" cy="4398597"/>
        </p:xfrm>
        <a:graphic>
          <a:graphicData uri="http://schemas.openxmlformats.org/drawingml/2006/table">
            <a:tbl>
              <a:tblPr/>
              <a:tblGrid>
                <a:gridCol w="2776533">
                  <a:extLst>
                    <a:ext uri="{9D8B030D-6E8A-4147-A177-3AD203B41FA5}">
                      <a16:colId xmlns:a16="http://schemas.microsoft.com/office/drawing/2014/main" val="2379601530"/>
                    </a:ext>
                  </a:extLst>
                </a:gridCol>
                <a:gridCol w="3213877">
                  <a:extLst>
                    <a:ext uri="{9D8B030D-6E8A-4147-A177-3AD203B41FA5}">
                      <a16:colId xmlns:a16="http://schemas.microsoft.com/office/drawing/2014/main" val="3337040986"/>
                    </a:ext>
                  </a:extLst>
                </a:gridCol>
                <a:gridCol w="1059254">
                  <a:extLst>
                    <a:ext uri="{9D8B030D-6E8A-4147-A177-3AD203B41FA5}">
                      <a16:colId xmlns:a16="http://schemas.microsoft.com/office/drawing/2014/main" val="1428593580"/>
                    </a:ext>
                  </a:extLst>
                </a:gridCol>
                <a:gridCol w="1364192">
                  <a:extLst>
                    <a:ext uri="{9D8B030D-6E8A-4147-A177-3AD203B41FA5}">
                      <a16:colId xmlns:a16="http://schemas.microsoft.com/office/drawing/2014/main" val="3963137631"/>
                    </a:ext>
                  </a:extLst>
                </a:gridCol>
                <a:gridCol w="962960">
                  <a:extLst>
                    <a:ext uri="{9D8B030D-6E8A-4147-A177-3AD203B41FA5}">
                      <a16:colId xmlns:a16="http://schemas.microsoft.com/office/drawing/2014/main" val="3475735814"/>
                    </a:ext>
                  </a:extLst>
                </a:gridCol>
              </a:tblGrid>
              <a:tr h="679364">
                <a:tc>
                  <a:txBody>
                    <a:bodyPr/>
                    <a:lstStyle/>
                    <a:p>
                      <a:pPr algn="ctr" fontAlgn="ctr"/>
                      <a:r>
                        <a:rPr lang="fr-FR" sz="1400" b="1" i="0" u="none" strike="noStrike" dirty="0">
                          <a:solidFill>
                            <a:srgbClr val="000000"/>
                          </a:solidFill>
                          <a:effectLst/>
                          <a:latin typeface="Calibri" panose="020F0502020204030204" pitchFamily="34" charset="0"/>
                        </a:rPr>
                        <a:t>Thème BDD HPB</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fr-FR" sz="1400" b="1" i="0" u="none" strike="noStrike" dirty="0">
                          <a:solidFill>
                            <a:srgbClr val="000000"/>
                          </a:solidFill>
                          <a:effectLst/>
                          <a:latin typeface="Calibri" panose="020F0502020204030204" pitchFamily="34" charset="0"/>
                        </a:rPr>
                        <a:t>Sous-thème grille audit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fr-FR" sz="1400" b="1" i="0" u="none" strike="noStrike" dirty="0">
                          <a:solidFill>
                            <a:srgbClr val="000000"/>
                          </a:solidFill>
                          <a:effectLst/>
                          <a:latin typeface="Calibri" panose="020F0502020204030204" pitchFamily="34" charset="0"/>
                        </a:rPr>
                        <a:t>Ferme</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fr-FR" sz="1400" b="1" i="0" u="none" strike="noStrike" dirty="0">
                          <a:solidFill>
                            <a:srgbClr val="000000"/>
                          </a:solidFill>
                          <a:effectLst/>
                          <a:latin typeface="Calibri" panose="020F0502020204030204" pitchFamily="34" charset="0"/>
                        </a:rPr>
                        <a:t>Unité de transformation</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fr-FR" sz="1400" b="1" i="0" u="none" strike="noStrike" dirty="0">
                          <a:solidFill>
                            <a:srgbClr val="000000"/>
                          </a:solidFill>
                          <a:effectLst/>
                          <a:latin typeface="Calibri" panose="020F0502020204030204" pitchFamily="34" charset="0"/>
                        </a:rPr>
                        <a:t>Note globale</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505557641"/>
                  </a:ext>
                </a:extLst>
              </a:tr>
              <a:tr h="333925">
                <a:tc rowSpan="3">
                  <a:txBody>
                    <a:bodyPr/>
                    <a:lstStyle/>
                    <a:p>
                      <a:pPr algn="ctr" fontAlgn="ctr"/>
                      <a:r>
                        <a:rPr lang="fr-FR" sz="1400" b="1" i="0" u="none" strike="noStrike" dirty="0">
                          <a:solidFill>
                            <a:srgbClr val="4A86E8"/>
                          </a:solidFill>
                          <a:effectLst/>
                          <a:latin typeface="Arial Nova Cond" panose="020B0506020202020204" pitchFamily="34" charset="0"/>
                        </a:rPr>
                        <a:t>Human </a:t>
                      </a:r>
                      <a:r>
                        <a:rPr lang="fr-FR" sz="1400" b="1" i="0" u="none" strike="noStrike" dirty="0" err="1">
                          <a:solidFill>
                            <a:srgbClr val="4A86E8"/>
                          </a:solidFill>
                          <a:effectLst/>
                          <a:latin typeface="Arial Nova Cond" panose="020B0506020202020204" pitchFamily="34" charset="0"/>
                        </a:rPr>
                        <a:t>Rights</a:t>
                      </a:r>
                      <a:r>
                        <a:rPr lang="fr-FR" sz="1400" b="1" i="0" u="none" strike="noStrike" dirty="0">
                          <a:solidFill>
                            <a:srgbClr val="4A86E8"/>
                          </a:solidFill>
                          <a:effectLst/>
                          <a:latin typeface="Arial Nova Cond" panose="020B0506020202020204" pitchFamily="34" charset="0"/>
                        </a:rPr>
                        <a:t> &amp; </a:t>
                      </a:r>
                      <a:r>
                        <a:rPr lang="fr-FR" sz="1400" b="1" i="0" u="none" strike="noStrike" dirty="0" err="1">
                          <a:solidFill>
                            <a:srgbClr val="4A86E8"/>
                          </a:solidFill>
                          <a:effectLst/>
                          <a:latin typeface="Arial Nova Cond" panose="020B0506020202020204" pitchFamily="34" charset="0"/>
                        </a:rPr>
                        <a:t>Safety</a:t>
                      </a:r>
                      <a:endParaRPr lang="fr-FR" sz="1400" b="1" i="0" u="none" strike="noStrike" dirty="0">
                        <a:solidFill>
                          <a:srgbClr val="4A86E8"/>
                        </a:solidFill>
                        <a:effectLst/>
                        <a:latin typeface="Arial Nova Cond" panose="020B0506020202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fr-FR" sz="1400" b="0" i="1" u="none" strike="noStrike" dirty="0">
                          <a:solidFill>
                            <a:srgbClr val="000000"/>
                          </a:solidFill>
                          <a:effectLst/>
                          <a:latin typeface="Calibri" panose="020F0502020204030204" pitchFamily="34" charset="0"/>
                        </a:rPr>
                        <a:t>Human </a:t>
                      </a:r>
                      <a:r>
                        <a:rPr lang="fr-FR" sz="1400" b="0" i="1" u="none" strike="noStrike" dirty="0" err="1">
                          <a:solidFill>
                            <a:srgbClr val="000000"/>
                          </a:solidFill>
                          <a:effectLst/>
                          <a:latin typeface="Calibri" panose="020F0502020204030204" pitchFamily="34" charset="0"/>
                        </a:rPr>
                        <a:t>Rights</a:t>
                      </a:r>
                      <a:endParaRPr lang="fr-FR" sz="1400" b="0" i="1"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fr-FR" sz="1200" b="1" i="0" u="none" strike="noStrike" dirty="0">
                          <a:solidFill>
                            <a:srgbClr val="00B050"/>
                          </a:solidFill>
                          <a:effectLst/>
                          <a:latin typeface="Calibri" panose="020F0502020204030204" pitchFamily="34" charset="0"/>
                        </a:rPr>
                        <a:t>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B050"/>
                          </a:solidFill>
                          <a:effectLst/>
                          <a:latin typeface="Calibri" panose="020F0502020204030204" pitchFamily="34" charset="0"/>
                        </a:rPr>
                        <a:t>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B050"/>
                          </a:solidFill>
                          <a:effectLst/>
                          <a:latin typeface="Calibri" panose="020F0502020204030204" pitchFamily="34" charset="0"/>
                        </a:rPr>
                        <a:t>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029280"/>
                  </a:ext>
                </a:extLst>
              </a:tr>
              <a:tr h="333925">
                <a:tc vMerge="1">
                  <a:txBody>
                    <a:bodyPr/>
                    <a:lstStyle/>
                    <a:p>
                      <a:endParaRPr lang="fr-FR"/>
                    </a:p>
                  </a:txBody>
                  <a:tcPr/>
                </a:tc>
                <a:tc>
                  <a:txBody>
                    <a:bodyPr/>
                    <a:lstStyle/>
                    <a:p>
                      <a:pPr algn="ctr" fontAlgn="ctr"/>
                      <a:r>
                        <a:rPr lang="fr-FR" sz="1400" b="0" i="1" u="none" strike="noStrike" dirty="0" err="1">
                          <a:solidFill>
                            <a:srgbClr val="000000"/>
                          </a:solidFill>
                          <a:effectLst/>
                          <a:latin typeface="Calibri" panose="020F0502020204030204" pitchFamily="34" charset="0"/>
                        </a:rPr>
                        <a:t>Occupational</a:t>
                      </a:r>
                      <a:r>
                        <a:rPr lang="fr-FR" sz="1400" b="0" i="1" u="none" strike="noStrike" dirty="0">
                          <a:solidFill>
                            <a:srgbClr val="000000"/>
                          </a:solidFill>
                          <a:effectLst/>
                          <a:latin typeface="Calibri" panose="020F0502020204030204" pitchFamily="34" charset="0"/>
                        </a:rPr>
                        <a:t> </a:t>
                      </a:r>
                      <a:r>
                        <a:rPr lang="fr-FR" sz="1400" b="0" i="1" u="none" strike="noStrike" dirty="0" err="1">
                          <a:solidFill>
                            <a:srgbClr val="000000"/>
                          </a:solidFill>
                          <a:effectLst/>
                          <a:latin typeface="Calibri" panose="020F0502020204030204" pitchFamily="34" charset="0"/>
                        </a:rPr>
                        <a:t>Health</a:t>
                      </a:r>
                      <a:r>
                        <a:rPr lang="fr-FR" sz="1400" b="0" i="1" u="none" strike="noStrike" dirty="0">
                          <a:solidFill>
                            <a:srgbClr val="000000"/>
                          </a:solidFill>
                          <a:effectLst/>
                          <a:latin typeface="Calibri" panose="020F0502020204030204" pitchFamily="34" charset="0"/>
                        </a:rPr>
                        <a:t> and </a:t>
                      </a:r>
                      <a:r>
                        <a:rPr lang="fr-FR" sz="1400" b="0" i="1" u="none" strike="noStrike" dirty="0" err="1">
                          <a:solidFill>
                            <a:srgbClr val="000000"/>
                          </a:solidFill>
                          <a:effectLst/>
                          <a:latin typeface="Calibri" panose="020F0502020204030204" pitchFamily="34" charset="0"/>
                        </a:rPr>
                        <a:t>Safety</a:t>
                      </a:r>
                      <a:endParaRPr lang="fr-FR" sz="1400" b="0" i="1"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ctr"/>
                      <a:r>
                        <a:rPr lang="fr-FR" sz="1200" b="1" i="0" u="none" strike="noStrike" dirty="0">
                          <a:solidFill>
                            <a:srgbClr val="FFC000"/>
                          </a:solidFill>
                          <a:effectLst/>
                          <a:latin typeface="Calibri" panose="020F0502020204030204" pitchFamily="34" charset="0"/>
                        </a:rPr>
                        <a:t>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F96835"/>
                          </a:solidFill>
                          <a:effectLst/>
                          <a:latin typeface="Calibri" panose="020F0502020204030204" pitchFamily="34" charset="0"/>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fr-FR" sz="1200" b="1" i="0" u="none" strike="noStrike" kern="1200" dirty="0">
                          <a:solidFill>
                            <a:srgbClr val="F96835"/>
                          </a:solidFill>
                          <a:effectLst/>
                          <a:latin typeface="Calibri" panose="020F0502020204030204" pitchFamily="34" charset="0"/>
                          <a:ea typeface="+mn-ea"/>
                          <a:cs typeface="+mn-cs"/>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729629"/>
                  </a:ext>
                </a:extLst>
              </a:tr>
              <a:tr h="333925">
                <a:tc vMerge="1">
                  <a:txBody>
                    <a:bodyPr/>
                    <a:lstStyle/>
                    <a:p>
                      <a:endParaRPr lang="fr-FR"/>
                    </a:p>
                  </a:txBody>
                  <a:tcPr/>
                </a:tc>
                <a:tc>
                  <a:txBody>
                    <a:bodyPr/>
                    <a:lstStyle/>
                    <a:p>
                      <a:pPr algn="ctr" fontAlgn="ctr"/>
                      <a:r>
                        <a:rPr lang="fr-FR" sz="1400" b="0" i="1" u="none" strike="noStrike" dirty="0" err="1">
                          <a:solidFill>
                            <a:srgbClr val="000000"/>
                          </a:solidFill>
                          <a:effectLst/>
                          <a:latin typeface="Calibri" panose="020F0502020204030204" pitchFamily="34" charset="0"/>
                        </a:rPr>
                        <a:t>Indigenous</a:t>
                      </a:r>
                      <a:r>
                        <a:rPr lang="fr-FR" sz="1400" b="0" i="1" u="none" strike="noStrike" dirty="0">
                          <a:solidFill>
                            <a:srgbClr val="000000"/>
                          </a:solidFill>
                          <a:effectLst/>
                          <a:latin typeface="Calibri" panose="020F0502020204030204" pitchFamily="34" charset="0"/>
                        </a:rPr>
                        <a:t> and land </a:t>
                      </a:r>
                      <a:r>
                        <a:rPr lang="fr-FR" sz="1400" b="0" i="1" u="none" strike="noStrike" dirty="0" err="1">
                          <a:solidFill>
                            <a:srgbClr val="000000"/>
                          </a:solidFill>
                          <a:effectLst/>
                          <a:latin typeface="Calibri" panose="020F0502020204030204" pitchFamily="34" charset="0"/>
                        </a:rPr>
                        <a:t>rights</a:t>
                      </a:r>
                      <a:endParaRPr lang="fr-FR" sz="1400" b="0" i="1"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marL="0" algn="ctr" defTabSz="914400" rtl="0" eaLnBrk="1" fontAlgn="ctr" latinLnBrk="0" hangingPunct="1"/>
                      <a:r>
                        <a:rPr lang="fr-FR" sz="1200" b="1" i="0" u="none" strike="noStrike" kern="1200" dirty="0">
                          <a:solidFill>
                            <a:srgbClr val="00B050"/>
                          </a:solidFill>
                          <a:effectLst/>
                          <a:latin typeface="Calibri" panose="020F0502020204030204" pitchFamily="34" charset="0"/>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fr-FR" sz="1200" b="1" i="0" u="none" strike="noStrike" kern="1200" dirty="0">
                          <a:solidFill>
                            <a:srgbClr val="00B050"/>
                          </a:solidFill>
                          <a:effectLst/>
                          <a:latin typeface="Calibri" panose="020F0502020204030204" pitchFamily="34" charset="0"/>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fr-FR" sz="1200" b="1" i="0" u="none" strike="noStrike" kern="1200" dirty="0">
                          <a:solidFill>
                            <a:srgbClr val="00B050"/>
                          </a:solidFill>
                          <a:effectLst/>
                          <a:latin typeface="Calibri" panose="020F0502020204030204" pitchFamily="34" charset="0"/>
                          <a:ea typeface="+mn-ea"/>
                          <a:cs typeface="+mn-cs"/>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313175"/>
                  </a:ext>
                </a:extLst>
              </a:tr>
              <a:tr h="333925">
                <a:tc rowSpan="2">
                  <a:txBody>
                    <a:bodyPr/>
                    <a:lstStyle/>
                    <a:p>
                      <a:pPr algn="ctr" fontAlgn="ctr"/>
                      <a:r>
                        <a:rPr lang="fr-FR" sz="1400" b="1" i="0" u="none" strike="noStrike">
                          <a:solidFill>
                            <a:srgbClr val="ED7D31"/>
                          </a:solidFill>
                          <a:effectLst/>
                          <a:latin typeface="Arial Nova Cond" panose="020B0506020202020204" pitchFamily="34" charset="0"/>
                        </a:rPr>
                        <a:t>Local Impact</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ctr" fontAlgn="ctr"/>
                      <a:r>
                        <a:rPr lang="fr-FR" sz="1400" b="0" i="1" u="none" strike="noStrike" dirty="0" err="1">
                          <a:solidFill>
                            <a:srgbClr val="000000"/>
                          </a:solidFill>
                          <a:effectLst/>
                          <a:latin typeface="Calibri" panose="020F0502020204030204" pitchFamily="34" charset="0"/>
                        </a:rPr>
                        <a:t>Livelihood</a:t>
                      </a:r>
                      <a:endParaRPr lang="fr-FR" sz="1400" b="0" i="1"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marL="0" algn="ctr" defTabSz="914400" rtl="0" eaLnBrk="1" fontAlgn="ctr" latinLnBrk="0" hangingPunct="1"/>
                      <a:r>
                        <a:rPr lang="fr-FR" sz="1200" b="1" i="0" u="none" strike="noStrike" kern="1200" dirty="0">
                          <a:solidFill>
                            <a:srgbClr val="FFC000"/>
                          </a:solidFill>
                          <a:effectLst/>
                          <a:latin typeface="Calibri" panose="020F0502020204030204" pitchFamily="34" charset="0"/>
                          <a:ea typeface="+mn-ea"/>
                          <a:cs typeface="+mn-cs"/>
                        </a:rPr>
                        <a:t>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fr-FR" sz="1200" b="1" i="0" u="none" strike="noStrike" kern="1200" dirty="0">
                          <a:solidFill>
                            <a:srgbClr val="FFC000"/>
                          </a:solidFill>
                          <a:effectLst/>
                          <a:latin typeface="Calibri" panose="020F0502020204030204" pitchFamily="34" charset="0"/>
                          <a:ea typeface="+mn-ea"/>
                          <a:cs typeface="+mn-cs"/>
                        </a:rPr>
                        <a:t>1,71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fr-FR" sz="1200" b="1" i="0" u="none" strike="noStrike" kern="1200" dirty="0">
                          <a:solidFill>
                            <a:srgbClr val="FFC000"/>
                          </a:solidFill>
                          <a:effectLst/>
                          <a:latin typeface="Calibri" panose="020F0502020204030204" pitchFamily="34" charset="0"/>
                          <a:ea typeface="+mn-ea"/>
                          <a:cs typeface="+mn-cs"/>
                        </a:rPr>
                        <a:t>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147147"/>
                  </a:ext>
                </a:extLst>
              </a:tr>
              <a:tr h="333925">
                <a:tc vMerge="1">
                  <a:txBody>
                    <a:bodyPr/>
                    <a:lstStyle/>
                    <a:p>
                      <a:endParaRPr lang="fr-FR"/>
                    </a:p>
                  </a:txBody>
                  <a:tcPr/>
                </a:tc>
                <a:tc>
                  <a:txBody>
                    <a:bodyPr/>
                    <a:lstStyle/>
                    <a:p>
                      <a:pPr algn="ctr" fontAlgn="ctr"/>
                      <a:r>
                        <a:rPr lang="fr-FR" sz="1400" b="0" i="1" u="none" strike="noStrike" dirty="0" err="1">
                          <a:solidFill>
                            <a:srgbClr val="000000"/>
                          </a:solidFill>
                          <a:effectLst/>
                          <a:latin typeface="Calibri" panose="020F0502020204030204" pitchFamily="34" charset="0"/>
                        </a:rPr>
                        <a:t>Vulnerable</a:t>
                      </a:r>
                      <a:r>
                        <a:rPr lang="fr-FR" sz="1400" b="0" i="1" u="none" strike="noStrike" dirty="0">
                          <a:solidFill>
                            <a:srgbClr val="000000"/>
                          </a:solidFill>
                          <a:effectLst/>
                          <a:latin typeface="Calibri" panose="020F0502020204030204" pitchFamily="34" charset="0"/>
                        </a:rPr>
                        <a:t> groups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marL="0" algn="ctr" defTabSz="914400" rtl="0" eaLnBrk="1" fontAlgn="ctr" latinLnBrk="0" hangingPunct="1"/>
                      <a:r>
                        <a:rPr lang="fr-FR" sz="1200" b="1" i="0" u="none" strike="noStrike" kern="1200" dirty="0">
                          <a:solidFill>
                            <a:srgbClr val="F96835"/>
                          </a:solidFill>
                          <a:effectLst/>
                          <a:latin typeface="Calibri" panose="020F0502020204030204" pitchFamily="34" charset="0"/>
                          <a:ea typeface="+mn-ea"/>
                          <a:cs typeface="+mn-cs"/>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B05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fr-FR" sz="1200" b="1" i="0" u="none" strike="noStrike" kern="1200" dirty="0">
                          <a:solidFill>
                            <a:srgbClr val="FFC000"/>
                          </a:solidFill>
                          <a:effectLst/>
                          <a:latin typeface="Calibri" panose="020F0502020204030204" pitchFamily="34" charset="0"/>
                          <a:ea typeface="+mn-ea"/>
                          <a:cs typeface="+mn-cs"/>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163523"/>
                  </a:ext>
                </a:extLst>
              </a:tr>
              <a:tr h="333925">
                <a:tc rowSpan="2">
                  <a:txBody>
                    <a:bodyPr/>
                    <a:lstStyle/>
                    <a:p>
                      <a:pPr algn="ctr" fontAlgn="ctr"/>
                      <a:r>
                        <a:rPr lang="fr-FR" sz="1400" b="1" i="0" u="none" strike="noStrike">
                          <a:solidFill>
                            <a:srgbClr val="6AA84F"/>
                          </a:solidFill>
                          <a:effectLst/>
                          <a:latin typeface="Arial Nova Cond" panose="020B0506020202020204" pitchFamily="34" charset="0"/>
                        </a:rPr>
                        <a:t>Environment &amp; Biodiversity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ctr" fontAlgn="ctr"/>
                      <a:r>
                        <a:rPr lang="fr-FR" sz="1400" b="0" i="1" u="none" strike="noStrike" dirty="0" err="1">
                          <a:solidFill>
                            <a:srgbClr val="000000"/>
                          </a:solidFill>
                          <a:effectLst/>
                          <a:latin typeface="Calibri" panose="020F0502020204030204" pitchFamily="34" charset="0"/>
                        </a:rPr>
                        <a:t>Environment</a:t>
                      </a:r>
                      <a:r>
                        <a:rPr lang="fr-FR" sz="1400" b="0" i="1" u="none" strike="noStrike" dirty="0">
                          <a:solidFill>
                            <a:srgbClr val="000000"/>
                          </a:solidFill>
                          <a:effectLst/>
                          <a:latin typeface="Calibri" panose="020F0502020204030204" pitchFamily="34" charset="0"/>
                        </a:rPr>
                        <a:t> at production </a:t>
                      </a:r>
                      <a:r>
                        <a:rPr lang="fr-FR" sz="1400" b="0" i="1" u="none" strike="noStrike" dirty="0" err="1">
                          <a:solidFill>
                            <a:srgbClr val="000000"/>
                          </a:solidFill>
                          <a:effectLst/>
                          <a:latin typeface="Calibri" panose="020F0502020204030204" pitchFamily="34" charset="0"/>
                        </a:rPr>
                        <a:t>level</a:t>
                      </a:r>
                      <a:endParaRPr lang="fr-FR" sz="1400" b="0" i="1"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marL="0" algn="ctr" defTabSz="914400" rtl="0" eaLnBrk="1" fontAlgn="ctr" latinLnBrk="0" hangingPunct="1"/>
                      <a:r>
                        <a:rPr lang="fr-FR" sz="1200" b="1" i="0" u="none" strike="noStrike" kern="1200" dirty="0">
                          <a:solidFill>
                            <a:srgbClr val="FFC000"/>
                          </a:solidFill>
                          <a:effectLst/>
                          <a:latin typeface="Calibri" panose="020F0502020204030204" pitchFamily="34" charset="0"/>
                          <a:ea typeface="+mn-ea"/>
                          <a:cs typeface="+mn-cs"/>
                        </a:rPr>
                        <a:t>1,82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fr-FR" sz="1200" b="1" i="0" u="none" strike="noStrike" kern="1200" dirty="0">
                          <a:solidFill>
                            <a:srgbClr val="FFC000"/>
                          </a:solidFill>
                          <a:effectLst/>
                          <a:latin typeface="Calibri" panose="020F0502020204030204" pitchFamily="34" charset="0"/>
                          <a:ea typeface="+mn-ea"/>
                          <a:cs typeface="+mn-cs"/>
                        </a:rPr>
                        <a:t>1,82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877206"/>
                  </a:ext>
                </a:extLst>
              </a:tr>
              <a:tr h="333925">
                <a:tc vMerge="1">
                  <a:txBody>
                    <a:bodyPr/>
                    <a:lstStyle/>
                    <a:p>
                      <a:endParaRPr lang="fr-FR"/>
                    </a:p>
                  </a:txBody>
                  <a:tcPr/>
                </a:tc>
                <a:tc>
                  <a:txBody>
                    <a:bodyPr/>
                    <a:lstStyle/>
                    <a:p>
                      <a:pPr algn="ctr" fontAlgn="ctr"/>
                      <a:r>
                        <a:rPr lang="fr-FR" sz="1400" b="0" i="1" u="none" strike="noStrike" dirty="0" err="1">
                          <a:solidFill>
                            <a:srgbClr val="000000"/>
                          </a:solidFill>
                          <a:effectLst/>
                          <a:latin typeface="Calibri" panose="020F0502020204030204" pitchFamily="34" charset="0"/>
                        </a:rPr>
                        <a:t>Environment</a:t>
                      </a:r>
                      <a:r>
                        <a:rPr lang="fr-FR" sz="1400" b="0" i="1" u="none" strike="noStrike" dirty="0">
                          <a:solidFill>
                            <a:srgbClr val="000000"/>
                          </a:solidFill>
                          <a:effectLst/>
                          <a:latin typeface="Calibri" panose="020F0502020204030204" pitchFamily="34" charset="0"/>
                        </a:rPr>
                        <a:t> at </a:t>
                      </a:r>
                      <a:r>
                        <a:rPr lang="fr-FR" sz="1400" b="0" i="1" u="none" strike="noStrike" dirty="0" err="1">
                          <a:solidFill>
                            <a:srgbClr val="000000"/>
                          </a:solidFill>
                          <a:effectLst/>
                          <a:latin typeface="Calibri" panose="020F0502020204030204" pitchFamily="34" charset="0"/>
                        </a:rPr>
                        <a:t>industrial</a:t>
                      </a:r>
                      <a:r>
                        <a:rPr lang="fr-FR" sz="1400" b="0" i="1" u="none" strike="noStrike" dirty="0">
                          <a:solidFill>
                            <a:srgbClr val="000000"/>
                          </a:solidFill>
                          <a:effectLst/>
                          <a:latin typeface="Calibri" panose="020F0502020204030204" pitchFamily="34" charset="0"/>
                        </a:rPr>
                        <a:t> </a:t>
                      </a:r>
                      <a:r>
                        <a:rPr lang="fr-FR" sz="1400" b="0" i="1" u="none" strike="noStrike" dirty="0" err="1">
                          <a:solidFill>
                            <a:srgbClr val="000000"/>
                          </a:solidFill>
                          <a:effectLst/>
                          <a:latin typeface="Calibri" panose="020F0502020204030204" pitchFamily="34" charset="0"/>
                        </a:rPr>
                        <a:t>level</a:t>
                      </a:r>
                      <a:endParaRPr lang="fr-FR" sz="1400" b="0" i="1"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fr-FR" sz="12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FR" sz="1200" b="1" i="0" u="none" strike="noStrike" dirty="0">
                          <a:solidFill>
                            <a:srgbClr val="FF0000"/>
                          </a:solidFill>
                          <a:effectLst/>
                          <a:latin typeface="Calibri" panose="020F0502020204030204" pitchFamily="34" charset="0"/>
                        </a:rPr>
                        <a:t>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FF0000"/>
                          </a:solidFill>
                          <a:effectLst/>
                          <a:latin typeface="Calibri" panose="020F0502020204030204" pitchFamily="34" charset="0"/>
                        </a:rPr>
                        <a:t>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184605"/>
                  </a:ext>
                </a:extLst>
              </a:tr>
              <a:tr h="333925">
                <a:tc rowSpan="3">
                  <a:txBody>
                    <a:bodyPr/>
                    <a:lstStyle/>
                    <a:p>
                      <a:pPr algn="ctr" fontAlgn="ctr"/>
                      <a:r>
                        <a:rPr lang="fr-FR" sz="1400" b="1" i="0" u="none" strike="noStrike">
                          <a:solidFill>
                            <a:srgbClr val="000000"/>
                          </a:solidFill>
                          <a:effectLst/>
                          <a:latin typeface="Arial Nova Cond" panose="020B0506020202020204" pitchFamily="34" charset="0"/>
                        </a:rPr>
                        <a:t>Value chain management</a:t>
                      </a:r>
                    </a:p>
                  </a:txBody>
                  <a:tcPr marL="9525" marR="9525" marT="9525"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9A6E4"/>
                    </a:solidFill>
                  </a:tcPr>
                </a:tc>
                <a:tc>
                  <a:txBody>
                    <a:bodyPr/>
                    <a:lstStyle/>
                    <a:p>
                      <a:pPr algn="ctr" fontAlgn="ctr"/>
                      <a:r>
                        <a:rPr lang="fr-FR" sz="1400" b="0" i="1" u="none" strike="noStrike" dirty="0" err="1">
                          <a:solidFill>
                            <a:srgbClr val="000000"/>
                          </a:solidFill>
                          <a:effectLst/>
                          <a:latin typeface="Calibri" panose="020F0502020204030204" pitchFamily="34" charset="0"/>
                        </a:rPr>
                        <a:t>Traceability</a:t>
                      </a:r>
                      <a:endParaRPr lang="fr-FR" sz="1400" b="0" i="1"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4D3F1"/>
                    </a:solidFill>
                  </a:tcPr>
                </a:tc>
                <a:tc>
                  <a:txBody>
                    <a:bodyPr/>
                    <a:lstStyle/>
                    <a:p>
                      <a:pPr marL="0" algn="ctr" defTabSz="914400" rtl="0" eaLnBrk="1" fontAlgn="ctr" latinLnBrk="0" hangingPunct="1"/>
                      <a:r>
                        <a:rPr lang="fr-FR" sz="1200" b="1" i="0" u="none" strike="noStrike" kern="1200" dirty="0">
                          <a:solidFill>
                            <a:srgbClr val="00B050"/>
                          </a:solidFill>
                          <a:effectLst/>
                          <a:latin typeface="Calibri" panose="020F0502020204030204" pitchFamily="34" charset="0"/>
                          <a:ea typeface="+mn-ea"/>
                          <a:cs typeface="+mn-cs"/>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fr-FR" sz="1200" b="1" i="0" u="none" strike="noStrike" kern="1200" dirty="0">
                          <a:solidFill>
                            <a:srgbClr val="00B050"/>
                          </a:solidFill>
                          <a:effectLst/>
                          <a:latin typeface="Calibri" panose="020F0502020204030204" pitchFamily="34" charset="0"/>
                          <a:ea typeface="+mn-ea"/>
                          <a:cs typeface="+mn-cs"/>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fr-FR" sz="1200" b="1" i="0" u="none" strike="noStrike" kern="1200">
                          <a:solidFill>
                            <a:srgbClr val="00B050"/>
                          </a:solidFill>
                          <a:effectLst/>
                          <a:latin typeface="Calibri" panose="020F0502020204030204" pitchFamily="34" charset="0"/>
                          <a:ea typeface="+mn-ea"/>
                          <a:cs typeface="+mn-cs"/>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42059"/>
                  </a:ext>
                </a:extLst>
              </a:tr>
              <a:tr h="333925">
                <a:tc vMerge="1">
                  <a:txBody>
                    <a:bodyPr/>
                    <a:lstStyle/>
                    <a:p>
                      <a:endParaRPr lang="fr-FR"/>
                    </a:p>
                  </a:txBody>
                  <a:tcPr/>
                </a:tc>
                <a:tc>
                  <a:txBody>
                    <a:bodyPr/>
                    <a:lstStyle/>
                    <a:p>
                      <a:pPr algn="ctr" fontAlgn="ctr"/>
                      <a:r>
                        <a:rPr lang="fr-FR" sz="1400" b="0" i="1" u="none" strike="noStrike" dirty="0" err="1">
                          <a:solidFill>
                            <a:srgbClr val="000000"/>
                          </a:solidFill>
                          <a:effectLst/>
                          <a:latin typeface="Calibri" panose="020F0502020204030204" pitchFamily="34" charset="0"/>
                        </a:rPr>
                        <a:t>Quality</a:t>
                      </a:r>
                      <a:r>
                        <a:rPr lang="fr-FR" sz="1400" b="0" i="1" u="none" strike="noStrike" dirty="0">
                          <a:solidFill>
                            <a:srgbClr val="000000"/>
                          </a:solidFill>
                          <a:effectLst/>
                          <a:latin typeface="Calibri" panose="020F0502020204030204" pitchFamily="34" charset="0"/>
                        </a:rPr>
                        <a:t> and business </a:t>
                      </a:r>
                      <a:r>
                        <a:rPr lang="fr-FR" sz="1400" b="0" i="1" u="none" strike="noStrike" dirty="0" err="1">
                          <a:solidFill>
                            <a:srgbClr val="000000"/>
                          </a:solidFill>
                          <a:effectLst/>
                          <a:latin typeface="Calibri" panose="020F0502020204030204" pitchFamily="34" charset="0"/>
                        </a:rPr>
                        <a:t>continuity</a:t>
                      </a:r>
                      <a:endParaRPr lang="fr-FR" sz="1400" b="0" i="1"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4D3F1"/>
                    </a:solidFill>
                  </a:tcPr>
                </a:tc>
                <a:tc>
                  <a:txBody>
                    <a:bodyPr/>
                    <a:lstStyle/>
                    <a:p>
                      <a:pPr marL="0" algn="ctr" defTabSz="914400" rtl="0" eaLnBrk="1" fontAlgn="ctr" latinLnBrk="0" hangingPunct="1"/>
                      <a:r>
                        <a:rPr lang="fr-FR" sz="1200" b="1" i="0" u="none" strike="noStrike" kern="1200">
                          <a:solidFill>
                            <a:srgbClr val="00B050"/>
                          </a:solidFill>
                          <a:effectLst/>
                          <a:latin typeface="Calibri" panose="020F0502020204030204" pitchFamily="34" charset="0"/>
                          <a:ea typeface="+mn-ea"/>
                          <a:cs typeface="+mn-cs"/>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fr-FR" sz="1200" b="1" i="0" u="none" strike="noStrike" kern="1200" dirty="0">
                          <a:solidFill>
                            <a:srgbClr val="00B050"/>
                          </a:solidFill>
                          <a:effectLst/>
                          <a:latin typeface="Calibri" panose="020F0502020204030204" pitchFamily="34" charset="0"/>
                          <a:ea typeface="+mn-ea"/>
                          <a:cs typeface="+mn-cs"/>
                        </a:rPr>
                        <a:t>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fr-FR" sz="1200" b="1" i="0" u="none" strike="noStrike" kern="1200" dirty="0">
                          <a:solidFill>
                            <a:srgbClr val="00B050"/>
                          </a:solidFill>
                          <a:effectLst/>
                          <a:latin typeface="Calibri" panose="020F0502020204030204" pitchFamily="34" charset="0"/>
                          <a:ea typeface="+mn-ea"/>
                          <a:cs typeface="+mn-cs"/>
                        </a:rPr>
                        <a:t>2,83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5656732"/>
                  </a:ext>
                </a:extLst>
              </a:tr>
              <a:tr h="345439">
                <a:tc vMerge="1">
                  <a:txBody>
                    <a:bodyPr/>
                    <a:lstStyle/>
                    <a:p>
                      <a:endParaRPr lang="fr-FR"/>
                    </a:p>
                  </a:txBody>
                  <a:tcPr/>
                </a:tc>
                <a:tc>
                  <a:txBody>
                    <a:bodyPr/>
                    <a:lstStyle/>
                    <a:p>
                      <a:pPr algn="ctr" fontAlgn="ctr"/>
                      <a:r>
                        <a:rPr lang="fr-FR" sz="1400" b="0" i="1" u="none" strike="noStrike" dirty="0">
                          <a:solidFill>
                            <a:srgbClr val="000000"/>
                          </a:solidFill>
                          <a:effectLst/>
                          <a:latin typeface="Calibri" panose="020F0502020204030204" pitchFamily="34" charset="0"/>
                        </a:rPr>
                        <a:t>Trade </a:t>
                      </a:r>
                      <a:r>
                        <a:rPr lang="fr-FR" sz="1400" b="0" i="1" u="none" strike="noStrike" dirty="0" err="1">
                          <a:solidFill>
                            <a:srgbClr val="000000"/>
                          </a:solidFill>
                          <a:effectLst/>
                          <a:latin typeface="Calibri" panose="020F0502020204030204" pitchFamily="34" charset="0"/>
                        </a:rPr>
                        <a:t>relationships</a:t>
                      </a:r>
                      <a:endParaRPr lang="fr-FR" sz="1400" b="0" i="1"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D3F1"/>
                    </a:solidFill>
                  </a:tcPr>
                </a:tc>
                <a:tc>
                  <a:txBody>
                    <a:bodyPr/>
                    <a:lstStyle/>
                    <a:p>
                      <a:pPr algn="ctr" fontAlgn="ctr"/>
                      <a:r>
                        <a:rPr lang="fr-FR"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FR"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FR"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02710992"/>
                  </a:ext>
                </a:extLst>
              </a:tr>
              <a:tr h="368469">
                <a:tc gridSpan="2">
                  <a:txBody>
                    <a:bodyPr/>
                    <a:lstStyle/>
                    <a:p>
                      <a:pPr algn="r" fontAlgn="ctr"/>
                      <a:r>
                        <a:rPr lang="fr-FR" sz="1400" b="1" i="0" u="none" strike="noStrike" dirty="0">
                          <a:solidFill>
                            <a:srgbClr val="000000"/>
                          </a:solidFill>
                          <a:effectLst/>
                          <a:latin typeface="Arial Nova Cond" panose="020B0506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fontAlgn="ctr"/>
                      <a:r>
                        <a:rPr lang="fr-FR" sz="1400" b="1" i="0" u="none" strike="noStrike">
                          <a:solidFill>
                            <a:srgbClr val="000000"/>
                          </a:solidFill>
                          <a:effectLst/>
                          <a:latin typeface="Calibri" panose="020F0502020204030204" pitchFamily="34" charset="0"/>
                        </a:rPr>
                        <a:t>2,18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effectLst/>
                          <a:latin typeface="Calibri" panose="020F0502020204030204" pitchFamily="34" charset="0"/>
                        </a:rPr>
                        <a:t>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effectLst/>
                          <a:latin typeface="Calibri" panose="020F0502020204030204" pitchFamily="34" charset="0"/>
                        </a:rPr>
                        <a:t>2,10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97966"/>
                  </a:ext>
                </a:extLst>
              </a:tr>
            </a:tbl>
          </a:graphicData>
        </a:graphic>
      </p:graphicFrame>
    </p:spTree>
    <p:extLst>
      <p:ext uri="{BB962C8B-B14F-4D97-AF65-F5344CB8AC3E}">
        <p14:creationId xmlns:p14="http://schemas.microsoft.com/office/powerpoint/2010/main" val="2022488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902773-5A2D-4320-20AE-685014FC60F1}"/>
              </a:ext>
            </a:extLst>
          </p:cNvPr>
          <p:cNvSpPr>
            <a:spLocks noGrp="1"/>
          </p:cNvSpPr>
          <p:nvPr>
            <p:ph type="title"/>
          </p:nvPr>
        </p:nvSpPr>
        <p:spPr/>
        <p:txBody>
          <a:bodyPr/>
          <a:lstStyle/>
          <a:p>
            <a:r>
              <a:rPr lang="fr-FR" dirty="0"/>
              <a:t>Synthèse des risques pour les critères majeurs</a:t>
            </a:r>
          </a:p>
        </p:txBody>
      </p:sp>
      <p:sp>
        <p:nvSpPr>
          <p:cNvPr id="4" name="Espace réservé du numéro de diapositive 3">
            <a:extLst>
              <a:ext uri="{FF2B5EF4-FFF2-40B4-BE49-F238E27FC236}">
                <a16:creationId xmlns:a16="http://schemas.microsoft.com/office/drawing/2014/main" id="{CE4D1F10-B821-59F4-F183-80C84557E210}"/>
              </a:ext>
            </a:extLst>
          </p:cNvPr>
          <p:cNvSpPr>
            <a:spLocks noGrp="1"/>
          </p:cNvSpPr>
          <p:nvPr>
            <p:ph type="sldNum" sz="quarter" idx="12"/>
          </p:nvPr>
        </p:nvSpPr>
        <p:spPr/>
        <p:txBody>
          <a:bodyPr/>
          <a:lstStyle/>
          <a:p>
            <a:fld id="{2C6DD025-4360-4C51-9DE5-AF9C0967F5A9}" type="slidenum">
              <a:rPr lang="fr-FR" smtClean="0"/>
              <a:pPr/>
              <a:t>16</a:t>
            </a:fld>
            <a:endParaRPr lang="fr-FR" dirty="0"/>
          </a:p>
        </p:txBody>
      </p:sp>
      <p:sp>
        <p:nvSpPr>
          <p:cNvPr id="5" name="Espace réservé de la date 4">
            <a:extLst>
              <a:ext uri="{FF2B5EF4-FFF2-40B4-BE49-F238E27FC236}">
                <a16:creationId xmlns:a16="http://schemas.microsoft.com/office/drawing/2014/main" id="{BE7DAB30-D940-E0A6-7B09-B81DAE3551EC}"/>
              </a:ext>
            </a:extLst>
          </p:cNvPr>
          <p:cNvSpPr>
            <a:spLocks noGrp="1"/>
          </p:cNvSpPr>
          <p:nvPr>
            <p:ph type="dt" sz="half" idx="10"/>
          </p:nvPr>
        </p:nvSpPr>
        <p:spPr/>
        <p:txBody>
          <a:bodyPr/>
          <a:lstStyle/>
          <a:p>
            <a:fld id="{40FD5FAF-0F31-436A-A96E-ABFAB59D8098}" type="datetime1">
              <a:rPr lang="fr-FR" smtClean="0"/>
              <a:pPr/>
              <a:t>30/06/2023</a:t>
            </a:fld>
            <a:endParaRPr lang="fr-FR" dirty="0"/>
          </a:p>
        </p:txBody>
      </p:sp>
      <p:graphicFrame>
        <p:nvGraphicFramePr>
          <p:cNvPr id="6" name="Table 11">
            <a:extLst>
              <a:ext uri="{FF2B5EF4-FFF2-40B4-BE49-F238E27FC236}">
                <a16:creationId xmlns:a16="http://schemas.microsoft.com/office/drawing/2014/main" id="{CF859216-B7C0-09A8-4FFE-16AC401AE5C3}"/>
              </a:ext>
            </a:extLst>
          </p:cNvPr>
          <p:cNvGraphicFramePr>
            <a:graphicFrameLocks noGrp="1"/>
          </p:cNvGraphicFramePr>
          <p:nvPr>
            <p:extLst>
              <p:ext uri="{D42A27DB-BD31-4B8C-83A1-F6EECF244321}">
                <p14:modId xmlns:p14="http://schemas.microsoft.com/office/powerpoint/2010/main" val="4254456038"/>
              </p:ext>
            </p:extLst>
          </p:nvPr>
        </p:nvGraphicFramePr>
        <p:xfrm>
          <a:off x="482430" y="1307501"/>
          <a:ext cx="2846320" cy="5413977"/>
        </p:xfrm>
        <a:graphic>
          <a:graphicData uri="http://schemas.openxmlformats.org/drawingml/2006/table">
            <a:tbl>
              <a:tblPr/>
              <a:tblGrid>
                <a:gridCol w="1423160">
                  <a:extLst>
                    <a:ext uri="{9D8B030D-6E8A-4147-A177-3AD203B41FA5}">
                      <a16:colId xmlns:a16="http://schemas.microsoft.com/office/drawing/2014/main" val="1614404642"/>
                    </a:ext>
                  </a:extLst>
                </a:gridCol>
                <a:gridCol w="1423160">
                  <a:extLst>
                    <a:ext uri="{9D8B030D-6E8A-4147-A177-3AD203B41FA5}">
                      <a16:colId xmlns:a16="http://schemas.microsoft.com/office/drawing/2014/main" val="2851678192"/>
                    </a:ext>
                  </a:extLst>
                </a:gridCol>
              </a:tblGrid>
              <a:tr h="433891">
                <a:tc gridSpan="2">
                  <a:txBody>
                    <a:bodyPr/>
                    <a:lstStyle/>
                    <a:p>
                      <a:pPr algn="ctr" fontAlgn="ctr"/>
                      <a:r>
                        <a:rPr lang="en-GB" sz="1300" b="1" i="0" u="none" strike="noStrike" dirty="0">
                          <a:solidFill>
                            <a:srgbClr val="000000"/>
                          </a:solidFill>
                          <a:effectLst/>
                          <a:latin typeface="Calibri" panose="020F0502020204030204" pitchFamily="34" charset="0"/>
                        </a:rPr>
                        <a:t>Droits </a:t>
                      </a:r>
                      <a:r>
                        <a:rPr lang="en-GB" sz="1300" b="1" i="0" u="none" strike="noStrike" dirty="0" err="1">
                          <a:solidFill>
                            <a:srgbClr val="000000"/>
                          </a:solidFill>
                          <a:effectLst/>
                          <a:latin typeface="Calibri" panose="020F0502020204030204" pitchFamily="34" charset="0"/>
                        </a:rPr>
                        <a:t>humains</a:t>
                      </a:r>
                      <a:r>
                        <a:rPr lang="en-GB" sz="1300" b="1" i="0" u="none" strike="noStrike" dirty="0">
                          <a:solidFill>
                            <a:srgbClr val="000000"/>
                          </a:solidFill>
                          <a:effectLst/>
                          <a:latin typeface="Calibri" panose="020F0502020204030204" pitchFamily="34" charset="0"/>
                        </a:rPr>
                        <a:t> et </a:t>
                      </a:r>
                      <a:r>
                        <a:rPr lang="en-GB" sz="1300" b="1" i="0" u="none" strike="noStrike" dirty="0" err="1">
                          <a:solidFill>
                            <a:srgbClr val="000000"/>
                          </a:solidFill>
                          <a:effectLst/>
                          <a:latin typeface="Calibri" panose="020F0502020204030204" pitchFamily="34" charset="0"/>
                        </a:rPr>
                        <a:t>sécurité</a:t>
                      </a:r>
                      <a:endParaRPr lang="en-GB" sz="1300" b="1"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GB"/>
                    </a:p>
                  </a:txBody>
                  <a:tcPr/>
                </a:tc>
                <a:extLst>
                  <a:ext uri="{0D108BD9-81ED-4DB2-BD59-A6C34878D82A}">
                    <a16:rowId xmlns:a16="http://schemas.microsoft.com/office/drawing/2014/main" val="3344729549"/>
                  </a:ext>
                </a:extLst>
              </a:tr>
              <a:tr h="220751">
                <a:tc>
                  <a:txBody>
                    <a:bodyPr/>
                    <a:lstStyle/>
                    <a:p>
                      <a:pPr algn="l" fontAlgn="b"/>
                      <a:r>
                        <a:rPr lang="en-GB" sz="1300" b="0" i="0" u="none" strike="noStrike" dirty="0">
                          <a:solidFill>
                            <a:schemeClr val="tx1"/>
                          </a:solidFill>
                          <a:effectLst/>
                          <a:latin typeface="Calibri" panose="020F0502020204030204" pitchFamily="34" charset="0"/>
                        </a:rPr>
                        <a:t>Travail </a:t>
                      </a:r>
                      <a:r>
                        <a:rPr lang="en-GB" sz="1300" b="0" i="0" u="none" strike="noStrike" dirty="0" err="1">
                          <a:solidFill>
                            <a:schemeClr val="tx1"/>
                          </a:solidFill>
                          <a:effectLst/>
                          <a:latin typeface="Calibri" panose="020F0502020204030204" pitchFamily="34" charset="0"/>
                        </a:rPr>
                        <a:t>forcé</a:t>
                      </a:r>
                      <a:endParaRPr lang="en-GB" sz="13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ctr"/>
                      <a:r>
                        <a:rPr lang="en-GB" sz="1300" b="0" i="0" u="none" strike="noStrike" kern="1200" dirty="0">
                          <a:solidFill>
                            <a:schemeClr val="tx1"/>
                          </a:solidFill>
                          <a:effectLst/>
                          <a:latin typeface="Calibri" panose="020F0502020204030204" pitchFamily="34" charset="0"/>
                          <a:ea typeface="+mn-ea"/>
                          <a:cs typeface="+mn-cs"/>
                        </a:rPr>
                        <a:t>FAIBLE</a:t>
                      </a:r>
                      <a:endParaRPr lang="en-GB" sz="13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876520636"/>
                  </a:ext>
                </a:extLst>
              </a:tr>
              <a:tr h="441503">
                <a:tc>
                  <a:txBody>
                    <a:bodyPr/>
                    <a:lstStyle/>
                    <a:p>
                      <a:pPr algn="l" fontAlgn="ctr"/>
                      <a:r>
                        <a:rPr lang="en-GB" sz="1300" b="0" i="0" u="none" strike="noStrike" dirty="0">
                          <a:solidFill>
                            <a:schemeClr val="tx1"/>
                          </a:solidFill>
                          <a:effectLst/>
                          <a:latin typeface="Calibri" panose="020F0502020204030204" pitchFamily="34" charset="0"/>
                        </a:rPr>
                        <a:t>Travail des enfants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ctr"/>
                      <a:r>
                        <a:rPr lang="en-GB" sz="1300" b="0" i="0" u="none" strike="noStrike" kern="1200" dirty="0">
                          <a:solidFill>
                            <a:schemeClr val="tx1"/>
                          </a:solidFill>
                          <a:effectLst/>
                          <a:latin typeface="Calibri" panose="020F0502020204030204" pitchFamily="34" charset="0"/>
                          <a:ea typeface="+mn-ea"/>
                          <a:cs typeface="+mn-cs"/>
                        </a:rPr>
                        <a:t>FAIBLE</a:t>
                      </a:r>
                      <a:endParaRPr lang="en-GB" sz="13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892414882"/>
                  </a:ext>
                </a:extLst>
              </a:tr>
              <a:tr h="441503">
                <a:tc>
                  <a:txBody>
                    <a:bodyPr/>
                    <a:lstStyle/>
                    <a:p>
                      <a:pPr algn="l" fontAlgn="ctr"/>
                      <a:r>
                        <a:rPr lang="en-GB" sz="1300" b="0" i="0" u="none" strike="noStrike" dirty="0">
                          <a:solidFill>
                            <a:schemeClr val="tx1"/>
                          </a:solidFill>
                          <a:effectLst/>
                          <a:latin typeface="Calibri" panose="020F0502020204030204" pitchFamily="34" charset="0"/>
                        </a:rPr>
                        <a:t>Discriminations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fr-FR" sz="1300" b="0" i="0" u="none" strike="noStrike" dirty="0">
                          <a:solidFill>
                            <a:schemeClr val="tx1"/>
                          </a:solidFill>
                          <a:effectLst/>
                          <a:latin typeface="Calibri" panose="020F0502020204030204" pitchFamily="34" charset="0"/>
                        </a:rPr>
                        <a:t>MODERE</a:t>
                      </a:r>
                      <a:endParaRPr lang="en-GB" sz="13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002234074"/>
                  </a:ext>
                </a:extLst>
              </a:tr>
              <a:tr h="532291">
                <a:tc>
                  <a:txBody>
                    <a:bodyPr/>
                    <a:lstStyle/>
                    <a:p>
                      <a:pPr algn="l" fontAlgn="ctr"/>
                      <a:r>
                        <a:rPr lang="en-GB" sz="1300" b="0" i="0" u="none" strike="noStrike" dirty="0" err="1">
                          <a:solidFill>
                            <a:schemeClr val="tx1"/>
                          </a:solidFill>
                          <a:effectLst/>
                          <a:latin typeface="Calibri" panose="020F0502020204030204" pitchFamily="34" charset="0"/>
                        </a:rPr>
                        <a:t>Contrats</a:t>
                      </a:r>
                      <a:r>
                        <a:rPr lang="en-GB" sz="1300" b="0" i="0" u="none" strike="noStrike" dirty="0">
                          <a:solidFill>
                            <a:schemeClr val="tx1"/>
                          </a:solidFill>
                          <a:effectLst/>
                          <a:latin typeface="Calibri" panose="020F0502020204030204" pitchFamily="34" charset="0"/>
                        </a:rPr>
                        <a:t> de travail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fontAlgn="b"/>
                      <a:r>
                        <a:rPr lang="fr-FR" sz="1300" b="0" i="0" u="none" strike="noStrike" dirty="0">
                          <a:solidFill>
                            <a:schemeClr val="tx1"/>
                          </a:solidFill>
                          <a:effectLst/>
                          <a:latin typeface="Calibri" panose="020F0502020204030204" pitchFamily="34" charset="0"/>
                        </a:rPr>
                        <a:t>ELEVE</a:t>
                      </a:r>
                      <a:endParaRPr lang="fr-FR" sz="1300" b="1" i="0" u="none" strike="noStrike" noProof="0" dirty="0">
                        <a:solidFill>
                          <a:schemeClr val="tx1"/>
                        </a:solidFill>
                        <a:effectLst/>
                        <a:latin typeface="Calibri" panose="020F0502020204030204" pitchFamily="34" charset="0"/>
                      </a:endParaRPr>
                    </a:p>
                  </a:txBody>
                  <a:tcPr marL="54738" marR="54738" marT="54738" marB="54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906228292"/>
                  </a:ext>
                </a:extLst>
              </a:tr>
              <a:tr h="441503">
                <a:tc>
                  <a:txBody>
                    <a:bodyPr/>
                    <a:lstStyle/>
                    <a:p>
                      <a:pPr algn="l" fontAlgn="ctr"/>
                      <a:r>
                        <a:rPr lang="en-GB" sz="1300" b="0" i="0" u="none" strike="noStrike" dirty="0" err="1">
                          <a:solidFill>
                            <a:schemeClr val="tx1"/>
                          </a:solidFill>
                          <a:effectLst/>
                          <a:latin typeface="Calibri" panose="020F0502020204030204" pitchFamily="34" charset="0"/>
                        </a:rPr>
                        <a:t>Sécurité</a:t>
                      </a:r>
                      <a:r>
                        <a:rPr lang="en-GB" sz="1300" b="0" i="0" u="none" strike="noStrike" dirty="0">
                          <a:solidFill>
                            <a:schemeClr val="tx1"/>
                          </a:solidFill>
                          <a:effectLst/>
                          <a:latin typeface="Calibri" panose="020F0502020204030204" pitchFamily="34" charset="0"/>
                        </a:rPr>
                        <a:t> </a:t>
                      </a:r>
                      <a:r>
                        <a:rPr lang="en-GB" sz="1300" b="0" i="0" u="none" strike="noStrike" dirty="0" err="1">
                          <a:solidFill>
                            <a:schemeClr val="tx1"/>
                          </a:solidFill>
                          <a:effectLst/>
                          <a:latin typeface="Calibri" panose="020F0502020204030204" pitchFamily="34" charset="0"/>
                        </a:rPr>
                        <a:t>sociale</a:t>
                      </a:r>
                      <a:endParaRPr lang="en-GB" sz="13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fontAlgn="b"/>
                      <a:r>
                        <a:rPr lang="fr-FR" sz="1300" b="0" i="0" u="none" strike="noStrike" dirty="0">
                          <a:solidFill>
                            <a:schemeClr val="tx1"/>
                          </a:solidFill>
                          <a:effectLst/>
                          <a:latin typeface="Calibri" panose="020F0502020204030204" pitchFamily="34" charset="0"/>
                        </a:rPr>
                        <a:t>ELEVE</a:t>
                      </a:r>
                      <a:endParaRPr lang="fr-FR" sz="1300" b="1" i="0" u="none" strike="noStrike" noProof="0" dirty="0">
                        <a:solidFill>
                          <a:schemeClr val="tx1"/>
                        </a:solidFill>
                        <a:effectLst/>
                        <a:latin typeface="Calibri" panose="020F0502020204030204" pitchFamily="34" charset="0"/>
                      </a:endParaRPr>
                    </a:p>
                  </a:txBody>
                  <a:tcPr marL="54738" marR="54738" marT="54738" marB="54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257295678"/>
                  </a:ext>
                </a:extLst>
              </a:tr>
              <a:tr h="441503">
                <a:tc>
                  <a:txBody>
                    <a:bodyPr/>
                    <a:lstStyle/>
                    <a:p>
                      <a:pPr algn="l" fontAlgn="ctr"/>
                      <a:r>
                        <a:rPr lang="en-GB" sz="1300" b="0" i="0" u="none" strike="noStrike" dirty="0">
                          <a:solidFill>
                            <a:schemeClr val="tx1"/>
                          </a:solidFill>
                          <a:effectLst/>
                          <a:latin typeface="Calibri" panose="020F0502020204030204" pitchFamily="34" charset="0"/>
                        </a:rPr>
                        <a:t>Politique </a:t>
                      </a:r>
                      <a:r>
                        <a:rPr lang="en-GB" sz="1300" b="0" i="0" u="none" strike="noStrike" dirty="0" err="1">
                          <a:solidFill>
                            <a:schemeClr val="tx1"/>
                          </a:solidFill>
                          <a:effectLst/>
                          <a:latin typeface="Calibri" panose="020F0502020204030204" pitchFamily="34" charset="0"/>
                        </a:rPr>
                        <a:t>Santé</a:t>
                      </a:r>
                      <a:r>
                        <a:rPr lang="en-GB" sz="1300" b="0" i="0" u="none" strike="noStrike" dirty="0">
                          <a:solidFill>
                            <a:schemeClr val="tx1"/>
                          </a:solidFill>
                          <a:effectLst/>
                          <a:latin typeface="Calibri" panose="020F0502020204030204" pitchFamily="34" charset="0"/>
                        </a:rPr>
                        <a:t> </a:t>
                      </a:r>
                      <a:r>
                        <a:rPr lang="en-GB" sz="1300" b="0" i="0" u="none" strike="noStrike" dirty="0" err="1">
                          <a:solidFill>
                            <a:schemeClr val="tx1"/>
                          </a:solidFill>
                          <a:effectLst/>
                          <a:latin typeface="Calibri" panose="020F0502020204030204" pitchFamily="34" charset="0"/>
                        </a:rPr>
                        <a:t>Sécurité</a:t>
                      </a:r>
                      <a:endParaRPr lang="en-GB" sz="13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fontAlgn="b"/>
                      <a:r>
                        <a:rPr lang="fr-FR" sz="1300" b="0" i="0" u="none" strike="noStrike" dirty="0">
                          <a:solidFill>
                            <a:schemeClr val="tx1"/>
                          </a:solidFill>
                          <a:effectLst/>
                          <a:latin typeface="Calibri" panose="020F0502020204030204" pitchFamily="34" charset="0"/>
                        </a:rPr>
                        <a:t>ELEVE</a:t>
                      </a:r>
                      <a:endParaRPr lang="fr-FR" sz="1300" b="1" i="0" u="none" strike="noStrike" noProof="0" dirty="0">
                        <a:solidFill>
                          <a:schemeClr val="tx1"/>
                        </a:solidFill>
                        <a:effectLst/>
                        <a:latin typeface="Calibri" panose="020F0502020204030204" pitchFamily="34" charset="0"/>
                      </a:endParaRPr>
                    </a:p>
                  </a:txBody>
                  <a:tcPr marL="54738" marR="54738" marT="54738" marB="54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422237830"/>
                  </a:ext>
                </a:extLst>
              </a:tr>
              <a:tr h="441503">
                <a:tc>
                  <a:txBody>
                    <a:bodyPr/>
                    <a:lstStyle/>
                    <a:p>
                      <a:pPr algn="l" fontAlgn="ctr"/>
                      <a:r>
                        <a:rPr lang="en-GB" sz="1300" b="0" i="0" u="none" strike="noStrike" dirty="0">
                          <a:solidFill>
                            <a:schemeClr val="tx1"/>
                          </a:solidFill>
                          <a:effectLst/>
                          <a:latin typeface="Calibri" panose="020F0502020204030204" pitchFamily="34" charset="0"/>
                        </a:rPr>
                        <a:t>Evaluation des </a:t>
                      </a:r>
                      <a:r>
                        <a:rPr lang="en-GB" sz="1300" b="0" i="0" u="none" strike="noStrike" dirty="0" err="1">
                          <a:solidFill>
                            <a:schemeClr val="tx1"/>
                          </a:solidFill>
                          <a:effectLst/>
                          <a:latin typeface="Calibri" panose="020F0502020204030204" pitchFamily="34" charset="0"/>
                        </a:rPr>
                        <a:t>risques</a:t>
                      </a:r>
                      <a:endParaRPr lang="en-GB" sz="13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fr-FR" sz="1300" b="0" i="0" u="none" strike="noStrike" dirty="0">
                          <a:solidFill>
                            <a:schemeClr val="tx1"/>
                          </a:solidFill>
                          <a:effectLst/>
                          <a:latin typeface="Calibri" panose="020F0502020204030204" pitchFamily="34" charset="0"/>
                        </a:rPr>
                        <a:t>CRITIQUE</a:t>
                      </a:r>
                      <a:endParaRPr lang="en-GB" sz="1300" b="1" i="0" u="none" strike="noStrike" dirty="0">
                        <a:solidFill>
                          <a:schemeClr val="tx1"/>
                        </a:solidFill>
                        <a:effectLst/>
                        <a:latin typeface="Calibri" panose="020F0502020204030204" pitchFamily="34" charset="0"/>
                      </a:endParaRPr>
                    </a:p>
                  </a:txBody>
                  <a:tcPr marL="54738" marR="54738" marT="54738" marB="54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025269012"/>
                  </a:ext>
                </a:extLst>
              </a:tr>
              <a:tr h="441503">
                <a:tc>
                  <a:txBody>
                    <a:bodyPr/>
                    <a:lstStyle/>
                    <a:p>
                      <a:pPr algn="l" fontAlgn="ctr"/>
                      <a:r>
                        <a:rPr lang="en-GB" sz="1300" b="0" i="0" u="none" strike="noStrike" dirty="0">
                          <a:solidFill>
                            <a:schemeClr val="tx1"/>
                          </a:solidFill>
                          <a:effectLst/>
                          <a:latin typeface="Calibri" panose="020F0502020204030204" pitchFamily="34" charset="0"/>
                        </a:rPr>
                        <a:t>Cadre et conditions de travail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fontAlgn="b"/>
                      <a:r>
                        <a:rPr lang="fr-FR" sz="1300" b="0" i="0" u="none" strike="noStrike" dirty="0">
                          <a:solidFill>
                            <a:schemeClr val="tx1"/>
                          </a:solidFill>
                          <a:effectLst/>
                          <a:latin typeface="Calibri" panose="020F0502020204030204" pitchFamily="34" charset="0"/>
                        </a:rPr>
                        <a:t>ELEVE</a:t>
                      </a:r>
                      <a:endParaRPr lang="fr-FR" sz="1300" b="1" i="0" u="none" strike="noStrike" noProof="0" dirty="0">
                        <a:solidFill>
                          <a:schemeClr val="tx1"/>
                        </a:solidFill>
                        <a:effectLst/>
                        <a:latin typeface="Calibri" panose="020F0502020204030204" pitchFamily="34" charset="0"/>
                      </a:endParaRPr>
                    </a:p>
                  </a:txBody>
                  <a:tcPr marL="54738" marR="54738" marT="54738" marB="54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289095507"/>
                  </a:ext>
                </a:extLst>
              </a:tr>
              <a:tr h="441503">
                <a:tc>
                  <a:txBody>
                    <a:bodyPr/>
                    <a:lstStyle/>
                    <a:p>
                      <a:pPr algn="l" fontAlgn="ctr"/>
                      <a:r>
                        <a:rPr lang="en-GB" sz="1300" b="0" i="0" u="none" strike="noStrike" dirty="0">
                          <a:solidFill>
                            <a:schemeClr val="tx1"/>
                          </a:solidFill>
                          <a:effectLst/>
                          <a:latin typeface="Calibri" panose="020F0502020204030204" pitchFamily="34" charset="0"/>
                        </a:rPr>
                        <a:t>EPI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fr-FR" sz="1300" b="0" i="0" u="none" strike="noStrike" dirty="0">
                          <a:solidFill>
                            <a:schemeClr val="tx1"/>
                          </a:solidFill>
                          <a:effectLst/>
                          <a:latin typeface="Calibri" panose="020F0502020204030204" pitchFamily="34" charset="0"/>
                        </a:rPr>
                        <a:t>CRITIQUE</a:t>
                      </a:r>
                      <a:endParaRPr lang="en-GB" sz="1300" b="1" i="0" u="none" strike="noStrike" dirty="0">
                        <a:solidFill>
                          <a:schemeClr val="tx1"/>
                        </a:solidFill>
                        <a:effectLst/>
                        <a:latin typeface="Calibri" panose="020F0502020204030204" pitchFamily="34" charset="0"/>
                      </a:endParaRPr>
                    </a:p>
                  </a:txBody>
                  <a:tcPr marL="54738" marR="54738" marT="54738" marB="54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697582884"/>
                  </a:ext>
                </a:extLst>
              </a:tr>
              <a:tr h="441503">
                <a:tc>
                  <a:txBody>
                    <a:bodyPr/>
                    <a:lstStyle/>
                    <a:p>
                      <a:pPr algn="l" fontAlgn="ctr"/>
                      <a:r>
                        <a:rPr lang="en-GB" sz="1300" b="0" i="0" u="none" strike="noStrike" dirty="0">
                          <a:solidFill>
                            <a:schemeClr val="tx1"/>
                          </a:solidFill>
                          <a:effectLst/>
                          <a:latin typeface="Calibri" panose="020F0502020204030204" pitchFamily="34" charset="0"/>
                        </a:rPr>
                        <a:t>Accidents de travail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fr-FR" sz="1300" b="0" i="0" u="none" strike="noStrike" dirty="0">
                          <a:solidFill>
                            <a:schemeClr val="tx1"/>
                          </a:solidFill>
                          <a:effectLst/>
                          <a:latin typeface="Calibri" panose="020F0502020204030204" pitchFamily="34" charset="0"/>
                        </a:rPr>
                        <a:t>MODERE</a:t>
                      </a:r>
                      <a:endParaRPr lang="en-GB" sz="1300" b="0" i="0" u="none" strike="noStrike" dirty="0">
                        <a:solidFill>
                          <a:schemeClr val="tx1"/>
                        </a:solidFill>
                        <a:effectLst/>
                        <a:latin typeface="Calibri" panose="020F0502020204030204" pitchFamily="34" charset="0"/>
                      </a:endParaRPr>
                    </a:p>
                  </a:txBody>
                  <a:tcPr marL="54738" marR="54738" marT="54738" marB="54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021014035"/>
                  </a:ext>
                </a:extLst>
              </a:tr>
              <a:tr h="441503">
                <a:tc>
                  <a:txBody>
                    <a:bodyPr/>
                    <a:lstStyle/>
                    <a:p>
                      <a:pPr algn="l" fontAlgn="ctr"/>
                      <a:r>
                        <a:rPr lang="en-GB" sz="1300" b="0" i="0" u="none" strike="noStrike" dirty="0" err="1">
                          <a:solidFill>
                            <a:schemeClr val="tx1"/>
                          </a:solidFill>
                          <a:effectLst/>
                          <a:latin typeface="Calibri" panose="020F0502020204030204" pitchFamily="34" charset="0"/>
                        </a:rPr>
                        <a:t>Matériaux</a:t>
                      </a:r>
                      <a:r>
                        <a:rPr lang="en-GB" sz="1300" b="0" i="0" u="none" strike="noStrike" dirty="0">
                          <a:solidFill>
                            <a:schemeClr val="tx1"/>
                          </a:solidFill>
                          <a:effectLst/>
                          <a:latin typeface="Calibri" panose="020F0502020204030204" pitchFamily="34" charset="0"/>
                        </a:rPr>
                        <a:t> </a:t>
                      </a:r>
                      <a:r>
                        <a:rPr lang="en-GB" sz="1300" b="0" i="0" u="none" strike="noStrike" dirty="0" err="1">
                          <a:solidFill>
                            <a:schemeClr val="tx1"/>
                          </a:solidFill>
                          <a:effectLst/>
                          <a:latin typeface="Calibri" panose="020F0502020204030204" pitchFamily="34" charset="0"/>
                        </a:rPr>
                        <a:t>dangereux</a:t>
                      </a:r>
                      <a:endParaRPr lang="en-GB" sz="13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fr-FR" sz="1300" b="0" i="0" u="none" strike="noStrike" dirty="0">
                          <a:solidFill>
                            <a:schemeClr val="tx1"/>
                          </a:solidFill>
                          <a:effectLst/>
                          <a:latin typeface="Calibri" panose="020F0502020204030204" pitchFamily="34" charset="0"/>
                        </a:rPr>
                        <a:t>CRITIQUE</a:t>
                      </a:r>
                      <a:endParaRPr lang="en-GB" sz="1300" b="1" i="0" u="none" strike="noStrike" dirty="0">
                        <a:solidFill>
                          <a:schemeClr val="tx1"/>
                        </a:solidFill>
                        <a:effectLst/>
                        <a:latin typeface="Calibri" panose="020F0502020204030204" pitchFamily="34" charset="0"/>
                      </a:endParaRPr>
                    </a:p>
                  </a:txBody>
                  <a:tcPr marL="54738" marR="54738" marT="54738" marB="54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49417326"/>
                  </a:ext>
                </a:extLst>
              </a:tr>
            </a:tbl>
          </a:graphicData>
        </a:graphic>
      </p:graphicFrame>
      <p:graphicFrame>
        <p:nvGraphicFramePr>
          <p:cNvPr id="7" name="Table 13">
            <a:extLst>
              <a:ext uri="{FF2B5EF4-FFF2-40B4-BE49-F238E27FC236}">
                <a16:creationId xmlns:a16="http://schemas.microsoft.com/office/drawing/2014/main" id="{8736190D-D324-9B23-78EC-1B86AD630576}"/>
              </a:ext>
            </a:extLst>
          </p:cNvPr>
          <p:cNvGraphicFramePr>
            <a:graphicFrameLocks noGrp="1"/>
          </p:cNvGraphicFramePr>
          <p:nvPr>
            <p:extLst>
              <p:ext uri="{D42A27DB-BD31-4B8C-83A1-F6EECF244321}">
                <p14:modId xmlns:p14="http://schemas.microsoft.com/office/powerpoint/2010/main" val="3768296039"/>
              </p:ext>
            </p:extLst>
          </p:nvPr>
        </p:nvGraphicFramePr>
        <p:xfrm>
          <a:off x="3595668" y="3057235"/>
          <a:ext cx="2167148" cy="1659521"/>
        </p:xfrm>
        <a:graphic>
          <a:graphicData uri="http://schemas.openxmlformats.org/drawingml/2006/table">
            <a:tbl>
              <a:tblPr/>
              <a:tblGrid>
                <a:gridCol w="1413358">
                  <a:extLst>
                    <a:ext uri="{9D8B030D-6E8A-4147-A177-3AD203B41FA5}">
                      <a16:colId xmlns:a16="http://schemas.microsoft.com/office/drawing/2014/main" val="53031594"/>
                    </a:ext>
                  </a:extLst>
                </a:gridCol>
                <a:gridCol w="753790">
                  <a:extLst>
                    <a:ext uri="{9D8B030D-6E8A-4147-A177-3AD203B41FA5}">
                      <a16:colId xmlns:a16="http://schemas.microsoft.com/office/drawing/2014/main" val="687399748"/>
                    </a:ext>
                  </a:extLst>
                </a:gridCol>
              </a:tblGrid>
              <a:tr h="571886">
                <a:tc gridSpan="2">
                  <a:txBody>
                    <a:bodyPr/>
                    <a:lstStyle/>
                    <a:p>
                      <a:pPr algn="ctr" fontAlgn="ctr"/>
                      <a:r>
                        <a:rPr lang="en-GB" sz="1300" b="1" i="0" u="none" strike="noStrike" dirty="0">
                          <a:solidFill>
                            <a:srgbClr val="000000"/>
                          </a:solidFill>
                          <a:effectLst/>
                          <a:latin typeface="Calibri" panose="020F0502020204030204" pitchFamily="34" charset="0"/>
                        </a:rPr>
                        <a:t>Impact Local</a:t>
                      </a:r>
                    </a:p>
                  </a:txBody>
                  <a:tcPr marL="109476" marR="109476" marT="54738" marB="54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hMerge="1">
                  <a:txBody>
                    <a:bodyPr/>
                    <a:lstStyle/>
                    <a:p>
                      <a:endParaRPr lang="en-GB"/>
                    </a:p>
                  </a:txBody>
                  <a:tcPr/>
                </a:tc>
                <a:extLst>
                  <a:ext uri="{0D108BD9-81ED-4DB2-BD59-A6C34878D82A}">
                    <a16:rowId xmlns:a16="http://schemas.microsoft.com/office/drawing/2014/main" val="4117788481"/>
                  </a:ext>
                </a:extLst>
              </a:tr>
              <a:tr h="310183">
                <a:tc>
                  <a:txBody>
                    <a:bodyPr/>
                    <a:lstStyle/>
                    <a:p>
                      <a:pPr marL="0" algn="l" defTabSz="914400" rtl="0" eaLnBrk="1" fontAlgn="b" latinLnBrk="0" hangingPunct="1"/>
                      <a:r>
                        <a:rPr lang="en-GB" sz="1300" b="0" i="0" u="none" strike="noStrike" kern="1200" dirty="0">
                          <a:solidFill>
                            <a:schemeClr val="tx1"/>
                          </a:solidFill>
                          <a:effectLst/>
                          <a:latin typeface="Calibri" panose="020F0502020204030204" pitchFamily="34" charset="0"/>
                          <a:ea typeface="+mn-ea"/>
                          <a:cs typeface="+mn-cs"/>
                        </a:rPr>
                        <a:t>Contribution au </a:t>
                      </a:r>
                      <a:r>
                        <a:rPr lang="en-GB" sz="1300" b="0" i="0" u="none" strike="noStrike" kern="1200" dirty="0" err="1">
                          <a:solidFill>
                            <a:schemeClr val="tx1"/>
                          </a:solidFill>
                          <a:effectLst/>
                          <a:latin typeface="Calibri" panose="020F0502020204030204" pitchFamily="34" charset="0"/>
                          <a:ea typeface="+mn-ea"/>
                          <a:cs typeface="+mn-cs"/>
                        </a:rPr>
                        <a:t>revenu</a:t>
                      </a:r>
                      <a:r>
                        <a:rPr lang="en-GB" sz="1300" b="0" i="0" u="none" strike="noStrike" kern="1200" dirty="0">
                          <a:solidFill>
                            <a:schemeClr val="tx1"/>
                          </a:solidFill>
                          <a:effectLst/>
                          <a:latin typeface="Calibri" panose="020F0502020204030204" pitchFamily="34" charset="0"/>
                          <a:ea typeface="+mn-ea"/>
                          <a:cs typeface="+mn-cs"/>
                        </a:rPr>
                        <a:t> </a:t>
                      </a:r>
                      <a:r>
                        <a:rPr lang="en-GB" sz="1300" b="0" i="0" u="none" strike="noStrike" kern="1200" dirty="0" err="1">
                          <a:solidFill>
                            <a:schemeClr val="tx1"/>
                          </a:solidFill>
                          <a:effectLst/>
                          <a:latin typeface="Calibri" panose="020F0502020204030204" pitchFamily="34" charset="0"/>
                          <a:ea typeface="+mn-ea"/>
                          <a:cs typeface="+mn-cs"/>
                        </a:rPr>
                        <a:t>décent</a:t>
                      </a:r>
                      <a:endParaRPr lang="en-GB" sz="1300" b="0" i="0" u="none" strike="noStrike" kern="1200" dirty="0">
                        <a:solidFill>
                          <a:schemeClr val="tx1"/>
                        </a:solidFill>
                        <a:effectLst/>
                        <a:latin typeface="Calibri" panose="020F0502020204030204" pitchFamily="34" charset="0"/>
                        <a:ea typeface="+mn-ea"/>
                        <a:cs typeface="+mn-cs"/>
                      </a:endParaRPr>
                    </a:p>
                  </a:txBody>
                  <a:tcPr marL="54738" marR="54738" marT="54738" marB="54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fontAlgn="b"/>
                      <a:r>
                        <a:rPr lang="fr-FR" sz="1300" b="0" i="0" u="none" strike="noStrike" dirty="0">
                          <a:solidFill>
                            <a:schemeClr val="tx1"/>
                          </a:solidFill>
                          <a:effectLst/>
                          <a:latin typeface="Calibri" panose="020F0502020204030204" pitchFamily="34" charset="0"/>
                        </a:rPr>
                        <a:t>ELEVE</a:t>
                      </a:r>
                      <a:endParaRPr lang="fr-FR" sz="1300" b="1" i="0" u="none" strike="noStrike" noProof="0" dirty="0">
                        <a:solidFill>
                          <a:schemeClr val="tx1"/>
                        </a:solidFill>
                        <a:effectLst/>
                        <a:latin typeface="Calibri" panose="020F0502020204030204" pitchFamily="34" charset="0"/>
                      </a:endParaRPr>
                    </a:p>
                  </a:txBody>
                  <a:tcPr marL="54738" marR="54738" marT="54738" marB="54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20654471"/>
                  </a:ext>
                </a:extLst>
              </a:tr>
              <a:tr h="581919">
                <a:tc>
                  <a:txBody>
                    <a:bodyPr/>
                    <a:lstStyle/>
                    <a:p>
                      <a:pPr algn="l" fontAlgn="b"/>
                      <a:r>
                        <a:rPr lang="en-GB" sz="1300" b="0" i="0" u="none" strike="noStrike" dirty="0" err="1">
                          <a:solidFill>
                            <a:schemeClr val="tx1"/>
                          </a:solidFill>
                          <a:effectLst/>
                          <a:latin typeface="Calibri" panose="020F0502020204030204" pitchFamily="34" charset="0"/>
                        </a:rPr>
                        <a:t>Egalité</a:t>
                      </a:r>
                      <a:r>
                        <a:rPr lang="en-GB" sz="1300" b="0" i="0" u="none" strike="noStrike" dirty="0">
                          <a:solidFill>
                            <a:schemeClr val="tx1"/>
                          </a:solidFill>
                          <a:effectLst/>
                          <a:latin typeface="Calibri" panose="020F0502020204030204" pitchFamily="34" charset="0"/>
                        </a:rPr>
                        <a:t> de genre</a:t>
                      </a:r>
                    </a:p>
                  </a:txBody>
                  <a:tcPr marL="54738" marR="54738" marT="54738" marB="54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fr-FR" sz="1300" b="0" i="0" u="none" strike="noStrike" dirty="0">
                          <a:solidFill>
                            <a:schemeClr val="tx1"/>
                          </a:solidFill>
                          <a:effectLst/>
                          <a:latin typeface="Calibri" panose="020F0502020204030204" pitchFamily="34" charset="0"/>
                        </a:rPr>
                        <a:t>MODERE</a:t>
                      </a:r>
                      <a:endParaRPr lang="en-GB" sz="1300" b="0" i="0" u="none" strike="noStrike" dirty="0">
                        <a:solidFill>
                          <a:schemeClr val="tx1"/>
                        </a:solidFill>
                        <a:effectLst/>
                        <a:latin typeface="Calibri" panose="020F0502020204030204" pitchFamily="34" charset="0"/>
                      </a:endParaRPr>
                    </a:p>
                  </a:txBody>
                  <a:tcPr marL="54738" marR="54738" marT="54738" marB="547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995336632"/>
                  </a:ext>
                </a:extLst>
              </a:tr>
            </a:tbl>
          </a:graphicData>
        </a:graphic>
      </p:graphicFrame>
      <p:graphicFrame>
        <p:nvGraphicFramePr>
          <p:cNvPr id="8" name="Table 15">
            <a:extLst>
              <a:ext uri="{FF2B5EF4-FFF2-40B4-BE49-F238E27FC236}">
                <a16:creationId xmlns:a16="http://schemas.microsoft.com/office/drawing/2014/main" id="{3ABF8451-46FE-6EC6-C445-D67ED9218382}"/>
              </a:ext>
            </a:extLst>
          </p:cNvPr>
          <p:cNvGraphicFramePr>
            <a:graphicFrameLocks noGrp="1"/>
          </p:cNvGraphicFramePr>
          <p:nvPr>
            <p:extLst>
              <p:ext uri="{D42A27DB-BD31-4B8C-83A1-F6EECF244321}">
                <p14:modId xmlns:p14="http://schemas.microsoft.com/office/powerpoint/2010/main" val="1113993272"/>
              </p:ext>
            </p:extLst>
          </p:nvPr>
        </p:nvGraphicFramePr>
        <p:xfrm>
          <a:off x="6016264" y="1758001"/>
          <a:ext cx="3275764" cy="4002345"/>
        </p:xfrm>
        <a:graphic>
          <a:graphicData uri="http://schemas.openxmlformats.org/drawingml/2006/table">
            <a:tbl>
              <a:tblPr/>
              <a:tblGrid>
                <a:gridCol w="2021690">
                  <a:extLst>
                    <a:ext uri="{9D8B030D-6E8A-4147-A177-3AD203B41FA5}">
                      <a16:colId xmlns:a16="http://schemas.microsoft.com/office/drawing/2014/main" val="1772912422"/>
                    </a:ext>
                  </a:extLst>
                </a:gridCol>
                <a:gridCol w="1254074">
                  <a:extLst>
                    <a:ext uri="{9D8B030D-6E8A-4147-A177-3AD203B41FA5}">
                      <a16:colId xmlns:a16="http://schemas.microsoft.com/office/drawing/2014/main" val="2079899531"/>
                    </a:ext>
                  </a:extLst>
                </a:gridCol>
              </a:tblGrid>
              <a:tr h="422187">
                <a:tc gridSpan="2">
                  <a:txBody>
                    <a:bodyPr/>
                    <a:lstStyle/>
                    <a:p>
                      <a:pPr algn="ctr" fontAlgn="ctr"/>
                      <a:r>
                        <a:rPr lang="en-GB" sz="1300" b="1" i="0" u="none" strike="noStrike" dirty="0" err="1">
                          <a:solidFill>
                            <a:schemeClr val="tx1"/>
                          </a:solidFill>
                          <a:effectLst/>
                          <a:latin typeface="Calibri" panose="020F0502020204030204" pitchFamily="34" charset="0"/>
                        </a:rPr>
                        <a:t>Environnement</a:t>
                      </a:r>
                      <a:r>
                        <a:rPr lang="en-GB" sz="1300" b="1" i="0" u="none" strike="noStrike" dirty="0">
                          <a:solidFill>
                            <a:schemeClr val="tx1"/>
                          </a:solidFill>
                          <a:effectLst/>
                          <a:latin typeface="Calibri" panose="020F0502020204030204" pitchFamily="34" charset="0"/>
                        </a:rPr>
                        <a:t> et </a:t>
                      </a:r>
                      <a:r>
                        <a:rPr lang="en-GB" sz="1300" b="1" i="0" u="none" strike="noStrike" dirty="0" err="1">
                          <a:solidFill>
                            <a:schemeClr val="tx1"/>
                          </a:solidFill>
                          <a:effectLst/>
                          <a:latin typeface="Calibri" panose="020F0502020204030204" pitchFamily="34" charset="0"/>
                        </a:rPr>
                        <a:t>biodiversité</a:t>
                      </a:r>
                      <a:endParaRPr lang="en-GB" sz="1300" b="1" i="0" u="none" strike="noStrike" dirty="0">
                        <a:solidFill>
                          <a:schemeClr val="tx1"/>
                        </a:solidFill>
                        <a:effectLst/>
                        <a:latin typeface="Calibri" panose="020F0502020204030204" pitchFamily="34" charset="0"/>
                      </a:endParaRPr>
                    </a:p>
                  </a:txBody>
                  <a:tcPr marL="116491" marR="116491" marT="58245" marB="582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extLst>
                  <a:ext uri="{0D108BD9-81ED-4DB2-BD59-A6C34878D82A}">
                    <a16:rowId xmlns:a16="http://schemas.microsoft.com/office/drawing/2014/main" val="281706606"/>
                  </a:ext>
                </a:extLst>
              </a:tr>
              <a:tr h="419195">
                <a:tc>
                  <a:txBody>
                    <a:bodyPr/>
                    <a:lstStyle/>
                    <a:p>
                      <a:pPr algn="l" fontAlgn="b"/>
                      <a:r>
                        <a:rPr lang="en-GB" sz="1300" b="0" i="0" u="none" strike="noStrike" dirty="0">
                          <a:solidFill>
                            <a:schemeClr val="tx1"/>
                          </a:solidFill>
                          <a:effectLst/>
                          <a:latin typeface="Calibri" panose="020F0502020204030204" pitchFamily="34" charset="0"/>
                        </a:rPr>
                        <a:t>Gestion du sol</a:t>
                      </a:r>
                    </a:p>
                  </a:txBody>
                  <a:tcPr marL="58245" marR="58245" marT="58245" marB="5824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ctr"/>
                      <a:r>
                        <a:rPr lang="en-GB" sz="1300" b="0" i="0" u="none" strike="noStrike" kern="1200" dirty="0">
                          <a:solidFill>
                            <a:schemeClr val="tx1"/>
                          </a:solidFill>
                          <a:effectLst/>
                          <a:latin typeface="Calibri" panose="020F0502020204030204" pitchFamily="34" charset="0"/>
                          <a:ea typeface="+mn-ea"/>
                          <a:cs typeface="+mn-cs"/>
                        </a:rPr>
                        <a:t>FAIBLE</a:t>
                      </a:r>
                      <a:endParaRPr lang="en-GB" sz="1300" b="0" i="0" u="none" strike="noStrike" dirty="0">
                        <a:solidFill>
                          <a:schemeClr val="tx1"/>
                        </a:solidFill>
                        <a:effectLst/>
                        <a:latin typeface="Calibri" panose="020F0502020204030204" pitchFamily="34" charset="0"/>
                      </a:endParaRPr>
                    </a:p>
                  </a:txBody>
                  <a:tcPr marL="58245" marR="58245" marT="58245" marB="5824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959634604"/>
                  </a:ext>
                </a:extLst>
              </a:tr>
              <a:tr h="423362">
                <a:tc>
                  <a:txBody>
                    <a:bodyPr/>
                    <a:lstStyle/>
                    <a:p>
                      <a:pPr algn="l" fontAlgn="b"/>
                      <a:r>
                        <a:rPr lang="en-GB" sz="1300" b="0" i="0" u="none" strike="noStrike" dirty="0">
                          <a:solidFill>
                            <a:schemeClr val="tx1"/>
                          </a:solidFill>
                          <a:effectLst/>
                          <a:latin typeface="Calibri" panose="020F0502020204030204" pitchFamily="34" charset="0"/>
                        </a:rPr>
                        <a:t>Gestion de </a:t>
                      </a:r>
                      <a:r>
                        <a:rPr lang="en-GB" sz="1300" b="0" i="0" u="none" strike="noStrike" dirty="0" err="1">
                          <a:solidFill>
                            <a:schemeClr val="tx1"/>
                          </a:solidFill>
                          <a:effectLst/>
                          <a:latin typeface="Calibri" panose="020F0502020204030204" pitchFamily="34" charset="0"/>
                        </a:rPr>
                        <a:t>l’eau</a:t>
                      </a:r>
                      <a:endParaRPr lang="en-GB" sz="1300" b="0" i="0" u="none" strike="noStrike" dirty="0">
                        <a:solidFill>
                          <a:schemeClr val="tx1"/>
                        </a:solidFill>
                        <a:effectLst/>
                        <a:latin typeface="Calibri" panose="020F0502020204030204" pitchFamily="34" charset="0"/>
                      </a:endParaRPr>
                    </a:p>
                  </a:txBody>
                  <a:tcPr marL="58245" marR="58245" marT="58245" marB="5824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fr-FR" sz="1300" b="0" i="0" u="none" strike="noStrike" dirty="0">
                          <a:solidFill>
                            <a:schemeClr val="tx1"/>
                          </a:solidFill>
                          <a:effectLst/>
                          <a:latin typeface="Calibri" panose="020F0502020204030204" pitchFamily="34" charset="0"/>
                        </a:rPr>
                        <a:t>CRITIQUE</a:t>
                      </a:r>
                      <a:endParaRPr lang="en-GB" sz="1300" b="1" i="0" u="none" strike="noStrike" dirty="0">
                        <a:solidFill>
                          <a:schemeClr val="tx1"/>
                        </a:solidFill>
                        <a:effectLst/>
                        <a:latin typeface="Calibri" panose="020F0502020204030204" pitchFamily="34" charset="0"/>
                      </a:endParaRPr>
                    </a:p>
                  </a:txBody>
                  <a:tcPr marL="58245" marR="58245" marT="58245" marB="5824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07617443"/>
                  </a:ext>
                </a:extLst>
              </a:tr>
              <a:tr h="423362">
                <a:tc>
                  <a:txBody>
                    <a:bodyPr/>
                    <a:lstStyle/>
                    <a:p>
                      <a:pPr algn="l" fontAlgn="b"/>
                      <a:r>
                        <a:rPr lang="en-GB" sz="1300" b="0" i="0" u="none" strike="noStrike" dirty="0">
                          <a:solidFill>
                            <a:schemeClr val="tx1"/>
                          </a:solidFill>
                          <a:effectLst/>
                          <a:latin typeface="Calibri" panose="020F0502020204030204" pitchFamily="34" charset="0"/>
                        </a:rPr>
                        <a:t>Gestion des cultures</a:t>
                      </a:r>
                    </a:p>
                  </a:txBody>
                  <a:tcPr marL="58245" marR="58245" marT="58245" marB="5824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ctr"/>
                      <a:r>
                        <a:rPr lang="en-GB" sz="1300" b="0" i="0" u="none" strike="noStrike" kern="1200" dirty="0">
                          <a:solidFill>
                            <a:schemeClr val="tx1"/>
                          </a:solidFill>
                          <a:effectLst/>
                          <a:latin typeface="Calibri" panose="020F0502020204030204" pitchFamily="34" charset="0"/>
                          <a:ea typeface="+mn-ea"/>
                          <a:cs typeface="+mn-cs"/>
                        </a:rPr>
                        <a:t>FAIBLE</a:t>
                      </a:r>
                      <a:endParaRPr lang="en-GB" sz="1300" b="0" i="0" u="none" strike="noStrike" dirty="0">
                        <a:solidFill>
                          <a:schemeClr val="tx1"/>
                        </a:solidFill>
                        <a:effectLst/>
                        <a:latin typeface="Calibri" panose="020F0502020204030204" pitchFamily="34" charset="0"/>
                      </a:endParaRPr>
                    </a:p>
                  </a:txBody>
                  <a:tcPr marL="58245" marR="58245" marT="58245" marB="5824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635260125"/>
                  </a:ext>
                </a:extLst>
              </a:tr>
              <a:tr h="429593">
                <a:tc>
                  <a:txBody>
                    <a:bodyPr/>
                    <a:lstStyle/>
                    <a:p>
                      <a:pPr algn="l" fontAlgn="b"/>
                      <a:r>
                        <a:rPr lang="en-GB" sz="1300" b="0" i="0" u="none" strike="noStrike" dirty="0" err="1">
                          <a:solidFill>
                            <a:schemeClr val="tx1"/>
                          </a:solidFill>
                          <a:effectLst/>
                          <a:latin typeface="Calibri" panose="020F0502020204030204" pitchFamily="34" charset="0"/>
                        </a:rPr>
                        <a:t>Biodiversité</a:t>
                      </a:r>
                      <a:endParaRPr lang="en-GB" sz="1300" b="0" i="0" u="none" strike="noStrike" dirty="0">
                        <a:solidFill>
                          <a:schemeClr val="tx1"/>
                        </a:solidFill>
                        <a:effectLst/>
                        <a:latin typeface="Calibri" panose="020F0502020204030204" pitchFamily="34" charset="0"/>
                      </a:endParaRPr>
                    </a:p>
                  </a:txBody>
                  <a:tcPr marL="58245" marR="58245" marT="58245" marB="5824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fontAlgn="b"/>
                      <a:r>
                        <a:rPr lang="fr-FR" sz="1300" b="0" i="0" u="none" strike="noStrike" dirty="0">
                          <a:solidFill>
                            <a:schemeClr val="tx1"/>
                          </a:solidFill>
                          <a:effectLst/>
                          <a:latin typeface="Calibri" panose="020F0502020204030204" pitchFamily="34" charset="0"/>
                        </a:rPr>
                        <a:t>ELEVE</a:t>
                      </a:r>
                      <a:endParaRPr lang="fr-FR" sz="1300" b="1" i="0" u="none" strike="noStrike" noProof="0" dirty="0">
                        <a:solidFill>
                          <a:schemeClr val="tx1"/>
                        </a:solidFill>
                        <a:effectLst/>
                        <a:latin typeface="Calibri" panose="020F0502020204030204" pitchFamily="34" charset="0"/>
                      </a:endParaRPr>
                    </a:p>
                  </a:txBody>
                  <a:tcPr marL="58245" marR="58245" marT="58245" marB="5824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735541469"/>
                  </a:ext>
                </a:extLst>
              </a:tr>
              <a:tr h="420630">
                <a:tc>
                  <a:txBody>
                    <a:bodyPr/>
                    <a:lstStyle/>
                    <a:p>
                      <a:pPr algn="l" fontAlgn="b"/>
                      <a:r>
                        <a:rPr lang="en-GB" sz="1300" b="0" i="0" u="none" strike="noStrike" dirty="0">
                          <a:solidFill>
                            <a:schemeClr val="tx1"/>
                          </a:solidFill>
                          <a:effectLst/>
                          <a:latin typeface="Calibri" panose="020F0502020204030204" pitchFamily="34" charset="0"/>
                        </a:rPr>
                        <a:t>Analyse et gestion des </a:t>
                      </a:r>
                      <a:r>
                        <a:rPr lang="en-GB" sz="1300" b="0" i="0" u="none" strike="noStrike" dirty="0" err="1">
                          <a:solidFill>
                            <a:schemeClr val="tx1"/>
                          </a:solidFill>
                          <a:effectLst/>
                          <a:latin typeface="Calibri" panose="020F0502020204030204" pitchFamily="34" charset="0"/>
                        </a:rPr>
                        <a:t>risques</a:t>
                      </a:r>
                      <a:endParaRPr lang="en-GB" sz="1300" b="0" i="0" u="none" strike="noStrike" dirty="0">
                        <a:solidFill>
                          <a:schemeClr val="tx1"/>
                        </a:solidFill>
                        <a:effectLst/>
                        <a:latin typeface="Calibri" panose="020F0502020204030204" pitchFamily="34" charset="0"/>
                      </a:endParaRPr>
                    </a:p>
                  </a:txBody>
                  <a:tcPr marL="58245" marR="58245" marT="58245" marB="5824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fr-FR" sz="1300" b="0" i="0" u="none" strike="noStrike" dirty="0">
                          <a:solidFill>
                            <a:schemeClr val="tx1"/>
                          </a:solidFill>
                          <a:effectLst/>
                          <a:latin typeface="Calibri" panose="020F0502020204030204" pitchFamily="34" charset="0"/>
                        </a:rPr>
                        <a:t>CRITIQUE</a:t>
                      </a:r>
                      <a:endParaRPr lang="en-GB" sz="1300" b="1" i="0" u="none" strike="noStrike" dirty="0">
                        <a:solidFill>
                          <a:schemeClr val="tx1"/>
                        </a:solidFill>
                        <a:effectLst/>
                        <a:latin typeface="Calibri" panose="020F0502020204030204" pitchFamily="34" charset="0"/>
                      </a:endParaRPr>
                    </a:p>
                  </a:txBody>
                  <a:tcPr marL="58245" marR="58245" marT="58245" marB="5824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579519074"/>
                  </a:ext>
                </a:extLst>
              </a:tr>
              <a:tr h="429593">
                <a:tc>
                  <a:txBody>
                    <a:bodyPr/>
                    <a:lstStyle/>
                    <a:p>
                      <a:pPr algn="l" fontAlgn="b"/>
                      <a:r>
                        <a:rPr lang="en-GB" sz="1300" b="0" i="0" u="none" strike="noStrike" dirty="0" err="1">
                          <a:solidFill>
                            <a:schemeClr val="tx1"/>
                          </a:solidFill>
                          <a:effectLst/>
                          <a:latin typeface="Calibri" panose="020F0502020204030204" pitchFamily="34" charset="0"/>
                        </a:rPr>
                        <a:t>Déchets</a:t>
                      </a:r>
                      <a:endParaRPr lang="en-GB" sz="1300" b="0" i="0" u="none" strike="noStrike" dirty="0">
                        <a:solidFill>
                          <a:schemeClr val="tx1"/>
                        </a:solidFill>
                        <a:effectLst/>
                        <a:latin typeface="Calibri" panose="020F0502020204030204" pitchFamily="34" charset="0"/>
                      </a:endParaRPr>
                    </a:p>
                  </a:txBody>
                  <a:tcPr marL="58245" marR="58245" marT="58245" marB="5824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fr-FR" sz="1300" b="0" i="0" u="none" strike="noStrike" dirty="0">
                          <a:solidFill>
                            <a:schemeClr val="tx1"/>
                          </a:solidFill>
                          <a:effectLst/>
                          <a:latin typeface="Calibri" panose="020F0502020204030204" pitchFamily="34" charset="0"/>
                        </a:rPr>
                        <a:t>CRITIQUE</a:t>
                      </a:r>
                      <a:endParaRPr lang="en-GB" sz="1300" b="1" i="0" u="none" strike="noStrike" dirty="0">
                        <a:solidFill>
                          <a:schemeClr val="tx1"/>
                        </a:solidFill>
                        <a:effectLst/>
                        <a:latin typeface="Calibri" panose="020F0502020204030204" pitchFamily="34" charset="0"/>
                      </a:endParaRPr>
                    </a:p>
                  </a:txBody>
                  <a:tcPr marL="58245" marR="58245" marT="58245" marB="5824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161188898"/>
                  </a:ext>
                </a:extLst>
              </a:tr>
              <a:tr h="429593">
                <a:tc>
                  <a:txBody>
                    <a:bodyPr/>
                    <a:lstStyle/>
                    <a:p>
                      <a:pPr algn="l" fontAlgn="b"/>
                      <a:r>
                        <a:rPr lang="en-GB" sz="1300" b="0" i="0" u="none" strike="noStrike" dirty="0">
                          <a:solidFill>
                            <a:schemeClr val="tx1"/>
                          </a:solidFill>
                          <a:effectLst/>
                          <a:latin typeface="Calibri" panose="020F0502020204030204" pitchFamily="34" charset="0"/>
                        </a:rPr>
                        <a:t>Emissions dans </a:t>
                      </a:r>
                      <a:r>
                        <a:rPr lang="en-GB" sz="1300" b="0" i="0" u="none" strike="noStrike" dirty="0" err="1">
                          <a:solidFill>
                            <a:schemeClr val="tx1"/>
                          </a:solidFill>
                          <a:effectLst/>
                          <a:latin typeface="Calibri" panose="020F0502020204030204" pitchFamily="34" charset="0"/>
                        </a:rPr>
                        <a:t>l’air</a:t>
                      </a:r>
                      <a:endParaRPr lang="en-GB" sz="1300" b="0" i="0" u="none" strike="noStrike" dirty="0">
                        <a:solidFill>
                          <a:schemeClr val="tx1"/>
                        </a:solidFill>
                        <a:effectLst/>
                        <a:latin typeface="Calibri" panose="020F0502020204030204" pitchFamily="34" charset="0"/>
                      </a:endParaRPr>
                    </a:p>
                  </a:txBody>
                  <a:tcPr marL="58245" marR="58245" marT="58245" marB="5824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fr-FR" sz="1300" b="0" i="0" u="none" strike="noStrike" dirty="0">
                          <a:solidFill>
                            <a:schemeClr val="tx1"/>
                          </a:solidFill>
                          <a:effectLst/>
                          <a:latin typeface="Calibri" panose="020F0502020204030204" pitchFamily="34" charset="0"/>
                        </a:rPr>
                        <a:t>CRITIQUE</a:t>
                      </a:r>
                      <a:endParaRPr lang="en-GB" sz="1300" b="1" i="0" u="none" strike="noStrike" dirty="0">
                        <a:solidFill>
                          <a:schemeClr val="tx1"/>
                        </a:solidFill>
                        <a:effectLst/>
                        <a:latin typeface="Calibri" panose="020F0502020204030204" pitchFamily="34" charset="0"/>
                      </a:endParaRPr>
                    </a:p>
                  </a:txBody>
                  <a:tcPr marL="58245" marR="58245" marT="58245" marB="5824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28421663"/>
                  </a:ext>
                </a:extLst>
              </a:tr>
              <a:tr h="429593">
                <a:tc>
                  <a:txBody>
                    <a:bodyPr/>
                    <a:lstStyle/>
                    <a:p>
                      <a:pPr algn="l" fontAlgn="b"/>
                      <a:r>
                        <a:rPr lang="en-GB" sz="1300" b="0" i="0" u="none" strike="noStrike" dirty="0">
                          <a:solidFill>
                            <a:schemeClr val="tx1"/>
                          </a:solidFill>
                          <a:effectLst/>
                          <a:latin typeface="Calibri" panose="020F0502020204030204" pitchFamily="34" charset="0"/>
                        </a:rPr>
                        <a:t>Stockage de </a:t>
                      </a:r>
                      <a:r>
                        <a:rPr lang="en-GB" sz="1300" b="0" i="0" u="none" strike="noStrike" dirty="0" err="1">
                          <a:solidFill>
                            <a:schemeClr val="tx1"/>
                          </a:solidFill>
                          <a:effectLst/>
                          <a:latin typeface="Calibri" panose="020F0502020204030204" pitchFamily="34" charset="0"/>
                        </a:rPr>
                        <a:t>produits</a:t>
                      </a:r>
                      <a:r>
                        <a:rPr lang="en-GB" sz="1300" b="0" i="0" u="none" strike="noStrike" dirty="0">
                          <a:solidFill>
                            <a:schemeClr val="tx1"/>
                          </a:solidFill>
                          <a:effectLst/>
                          <a:latin typeface="Calibri" panose="020F0502020204030204" pitchFamily="34" charset="0"/>
                        </a:rPr>
                        <a:t> </a:t>
                      </a:r>
                      <a:r>
                        <a:rPr lang="en-GB" sz="1300" b="0" i="0" u="none" strike="noStrike" dirty="0" err="1">
                          <a:solidFill>
                            <a:schemeClr val="tx1"/>
                          </a:solidFill>
                          <a:effectLst/>
                          <a:latin typeface="Calibri" panose="020F0502020204030204" pitchFamily="34" charset="0"/>
                        </a:rPr>
                        <a:t>dangereux</a:t>
                      </a:r>
                      <a:endParaRPr lang="en-GB" sz="1300" b="0" i="0" u="none" strike="noStrike" dirty="0">
                        <a:solidFill>
                          <a:schemeClr val="tx1"/>
                        </a:solidFill>
                        <a:effectLst/>
                        <a:latin typeface="Calibri" panose="020F0502020204030204" pitchFamily="34" charset="0"/>
                      </a:endParaRPr>
                    </a:p>
                  </a:txBody>
                  <a:tcPr marL="58245" marR="58245" marT="58245" marB="5824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fr-FR" sz="1300" b="0" i="0" u="none" strike="noStrike" dirty="0">
                          <a:solidFill>
                            <a:schemeClr val="tx1"/>
                          </a:solidFill>
                          <a:effectLst/>
                          <a:latin typeface="Calibri" panose="020F0502020204030204" pitchFamily="34" charset="0"/>
                        </a:rPr>
                        <a:t>CRITIQUE</a:t>
                      </a:r>
                      <a:endParaRPr lang="en-GB" sz="1300" b="1" i="0" u="none" strike="noStrike" dirty="0">
                        <a:solidFill>
                          <a:schemeClr val="tx1"/>
                        </a:solidFill>
                        <a:effectLst/>
                        <a:latin typeface="Calibri" panose="020F0502020204030204" pitchFamily="34" charset="0"/>
                      </a:endParaRPr>
                    </a:p>
                  </a:txBody>
                  <a:tcPr marL="58245" marR="58245" marT="58245" marB="5824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110728945"/>
                  </a:ext>
                </a:extLst>
              </a:tr>
            </a:tbl>
          </a:graphicData>
        </a:graphic>
      </p:graphicFrame>
      <p:graphicFrame>
        <p:nvGraphicFramePr>
          <p:cNvPr id="9" name="Table 9">
            <a:extLst>
              <a:ext uri="{FF2B5EF4-FFF2-40B4-BE49-F238E27FC236}">
                <a16:creationId xmlns:a16="http://schemas.microsoft.com/office/drawing/2014/main" id="{77BD824B-3B1F-2C73-1635-E20947856CD2}"/>
              </a:ext>
            </a:extLst>
          </p:cNvPr>
          <p:cNvGraphicFramePr>
            <a:graphicFrameLocks noGrp="1"/>
          </p:cNvGraphicFramePr>
          <p:nvPr>
            <p:extLst>
              <p:ext uri="{D42A27DB-BD31-4B8C-83A1-F6EECF244321}">
                <p14:modId xmlns:p14="http://schemas.microsoft.com/office/powerpoint/2010/main" val="180797549"/>
              </p:ext>
            </p:extLst>
          </p:nvPr>
        </p:nvGraphicFramePr>
        <p:xfrm>
          <a:off x="9545476" y="3212976"/>
          <a:ext cx="2167148" cy="1173480"/>
        </p:xfrm>
        <a:graphic>
          <a:graphicData uri="http://schemas.openxmlformats.org/drawingml/2006/table">
            <a:tbl>
              <a:tblPr/>
              <a:tblGrid>
                <a:gridCol w="1347824">
                  <a:extLst>
                    <a:ext uri="{9D8B030D-6E8A-4147-A177-3AD203B41FA5}">
                      <a16:colId xmlns:a16="http://schemas.microsoft.com/office/drawing/2014/main" val="2445122567"/>
                    </a:ext>
                  </a:extLst>
                </a:gridCol>
                <a:gridCol w="819324">
                  <a:extLst>
                    <a:ext uri="{9D8B030D-6E8A-4147-A177-3AD203B41FA5}">
                      <a16:colId xmlns:a16="http://schemas.microsoft.com/office/drawing/2014/main" val="2636944883"/>
                    </a:ext>
                  </a:extLst>
                </a:gridCol>
              </a:tblGrid>
              <a:tr h="457636">
                <a:tc gridSpan="2">
                  <a:txBody>
                    <a:bodyPr/>
                    <a:lstStyle/>
                    <a:p>
                      <a:pPr algn="ctr" fontAlgn="ctr"/>
                      <a:r>
                        <a:rPr lang="fr-FR" sz="1300" b="1" i="0" u="none" strike="noStrike" dirty="0">
                          <a:solidFill>
                            <a:schemeClr val="tx1"/>
                          </a:solidFill>
                          <a:effectLst/>
                          <a:latin typeface="Calibri" panose="020F0502020204030204" pitchFamily="34" charset="0"/>
                        </a:rPr>
                        <a:t>Organisation de la chaîne de valeur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GB"/>
                    </a:p>
                  </a:txBody>
                  <a:tcPr/>
                </a:tc>
                <a:extLst>
                  <a:ext uri="{0D108BD9-81ED-4DB2-BD59-A6C34878D82A}">
                    <a16:rowId xmlns:a16="http://schemas.microsoft.com/office/drawing/2014/main" val="3453118214"/>
                  </a:ext>
                </a:extLst>
              </a:tr>
              <a:tr h="452594">
                <a:tc>
                  <a:txBody>
                    <a:bodyPr/>
                    <a:lstStyle/>
                    <a:p>
                      <a:pPr algn="l" fontAlgn="b"/>
                      <a:r>
                        <a:rPr lang="en-GB" sz="1300" b="0" i="0" u="none" strike="noStrike" dirty="0" err="1">
                          <a:solidFill>
                            <a:schemeClr val="tx1"/>
                          </a:solidFill>
                          <a:effectLst/>
                          <a:latin typeface="Calibri" panose="020F0502020204030204" pitchFamily="34" charset="0"/>
                        </a:rPr>
                        <a:t>Système</a:t>
                      </a:r>
                      <a:r>
                        <a:rPr lang="en-GB" sz="1300" b="0" i="0" u="none" strike="noStrike" dirty="0">
                          <a:solidFill>
                            <a:schemeClr val="tx1"/>
                          </a:solidFill>
                          <a:effectLst/>
                          <a:latin typeface="Calibri" panose="020F0502020204030204" pitchFamily="34" charset="0"/>
                        </a:rPr>
                        <a:t> de gestion / </a:t>
                      </a:r>
                      <a:r>
                        <a:rPr lang="en-GB" sz="1300" b="0" i="0" u="none" strike="noStrike" dirty="0" err="1">
                          <a:solidFill>
                            <a:schemeClr val="tx1"/>
                          </a:solidFill>
                          <a:effectLst/>
                          <a:latin typeface="Calibri" panose="020F0502020204030204" pitchFamily="34" charset="0"/>
                        </a:rPr>
                        <a:t>contrôle</a:t>
                      </a:r>
                      <a:r>
                        <a:rPr lang="en-GB" sz="1300" b="0" i="0" u="none" strike="noStrike" dirty="0">
                          <a:solidFill>
                            <a:schemeClr val="tx1"/>
                          </a:solidFill>
                          <a:effectLst/>
                          <a:latin typeface="Calibri" panose="020F0502020204030204" pitchFamily="34" charset="0"/>
                        </a:rPr>
                        <a:t> interne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ctr"/>
                      <a:r>
                        <a:rPr lang="en-GB" sz="1300" b="0" i="0" u="none" strike="noStrike" kern="1200" dirty="0">
                          <a:solidFill>
                            <a:schemeClr val="tx1"/>
                          </a:solidFill>
                          <a:effectLst/>
                          <a:latin typeface="Calibri" panose="020F0502020204030204" pitchFamily="34" charset="0"/>
                          <a:ea typeface="+mn-ea"/>
                          <a:cs typeface="+mn-cs"/>
                        </a:rPr>
                        <a:t>FAIBLE</a:t>
                      </a:r>
                      <a:endParaRPr lang="en-GB" sz="13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546686330"/>
                  </a:ext>
                </a:extLst>
              </a:tr>
            </a:tbl>
          </a:graphicData>
        </a:graphic>
      </p:graphicFrame>
    </p:spTree>
    <p:extLst>
      <p:ext uri="{BB962C8B-B14F-4D97-AF65-F5344CB8AC3E}">
        <p14:creationId xmlns:p14="http://schemas.microsoft.com/office/powerpoint/2010/main" val="2126654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07282-6299-55FB-B88F-416CDD3640AB}"/>
              </a:ext>
            </a:extLst>
          </p:cNvPr>
          <p:cNvSpPr>
            <a:spLocks noGrp="1"/>
          </p:cNvSpPr>
          <p:nvPr>
            <p:ph type="title"/>
          </p:nvPr>
        </p:nvSpPr>
        <p:spPr/>
        <p:txBody>
          <a:bodyPr/>
          <a:lstStyle/>
          <a:p>
            <a:r>
              <a:rPr lang="fr-FR" dirty="0"/>
              <a:t>Droits humains : critères majeurs</a:t>
            </a:r>
          </a:p>
        </p:txBody>
      </p:sp>
      <p:sp>
        <p:nvSpPr>
          <p:cNvPr id="3" name="Espace réservé du contenu 2">
            <a:extLst>
              <a:ext uri="{FF2B5EF4-FFF2-40B4-BE49-F238E27FC236}">
                <a16:creationId xmlns:a16="http://schemas.microsoft.com/office/drawing/2014/main" id="{10C94364-3AC6-5564-EAE8-9D773E6D4E8F}"/>
              </a:ext>
            </a:extLst>
          </p:cNvPr>
          <p:cNvSpPr>
            <a:spLocks noGrp="1"/>
          </p:cNvSpPr>
          <p:nvPr>
            <p:ph idx="1"/>
          </p:nvPr>
        </p:nvSpPr>
        <p:spPr/>
        <p:txBody>
          <a:bodyPr>
            <a:normAutofit fontScale="85000" lnSpcReduction="20000"/>
          </a:bodyPr>
          <a:lstStyle/>
          <a:p>
            <a:r>
              <a:rPr lang="fr-FR" sz="2800" b="1" dirty="0">
                <a:solidFill>
                  <a:srgbClr val="00B050"/>
                </a:solidFill>
              </a:rPr>
              <a:t>Travail des enfants</a:t>
            </a:r>
          </a:p>
          <a:p>
            <a:pPr lvl="1"/>
            <a:r>
              <a:rPr lang="fr-FR" sz="2100" dirty="0"/>
              <a:t>Aucun travailleur âgé de moins de 18 ans (âge minimum d'admission). </a:t>
            </a:r>
          </a:p>
          <a:p>
            <a:pPr lvl="1"/>
            <a:r>
              <a:rPr lang="fr-FR" sz="2100" dirty="0"/>
              <a:t>Pas de jeunes enfants accompagnant les parents (pas autorisé)</a:t>
            </a:r>
            <a:endParaRPr lang="fr-FR" dirty="0">
              <a:solidFill>
                <a:srgbClr val="00B050"/>
              </a:solidFill>
              <a:highlight>
                <a:srgbClr val="FFFF00"/>
              </a:highlight>
            </a:endParaRPr>
          </a:p>
          <a:p>
            <a:r>
              <a:rPr lang="fr-FR" sz="2800" b="1" dirty="0">
                <a:solidFill>
                  <a:srgbClr val="00B050"/>
                </a:solidFill>
              </a:rPr>
              <a:t> Travail forcé</a:t>
            </a:r>
          </a:p>
          <a:p>
            <a:pPr lvl="1"/>
            <a:r>
              <a:rPr lang="fr-FR" sz="2100" dirty="0"/>
              <a:t>Aucun travail forcé, aucune atteinte aux droits de l'Homme, d'abus de gardiennage ou d'entrave à la liberté.</a:t>
            </a:r>
          </a:p>
          <a:p>
            <a:pPr lvl="1"/>
            <a:r>
              <a:rPr lang="fr-FR" sz="2100" dirty="0"/>
              <a:t>Une partie des travailleurs temporaires/occasionnels n'a pas de contrat de travail formel ni de sécurité sociale (découragé par la rupture des aides étatiques).</a:t>
            </a:r>
          </a:p>
          <a:p>
            <a:pPr marL="704850" lvl="1" indent="-342900">
              <a:buFont typeface="Wingdings" panose="05000000000000000000" pitchFamily="2" charset="2"/>
              <a:buChar char="à"/>
            </a:pPr>
            <a:r>
              <a:rPr lang="fr-FR" sz="2100" b="1" i="1" dirty="0">
                <a:solidFill>
                  <a:srgbClr val="7030A0"/>
                </a:solidFill>
                <a:sym typeface="Wingdings" panose="05000000000000000000" pitchFamily="2" charset="2"/>
              </a:rPr>
              <a:t>Encourager davantage les pratiques de contractualisation pour les travailleurs temporaires</a:t>
            </a:r>
          </a:p>
          <a:p>
            <a:r>
              <a:rPr lang="fr-FR" sz="2800" b="1" dirty="0">
                <a:solidFill>
                  <a:srgbClr val="FFC000"/>
                </a:solidFill>
              </a:rPr>
              <a:t>Discrimination et égalité des chances</a:t>
            </a:r>
          </a:p>
          <a:p>
            <a:pPr lvl="1"/>
            <a:r>
              <a:rPr lang="fr-FR" sz="2100" dirty="0"/>
              <a:t>Pas de discrimination de la part de l’entreprise, rémunération conforme et juste</a:t>
            </a:r>
          </a:p>
          <a:p>
            <a:pPr lvl="1"/>
            <a:r>
              <a:rPr lang="fr-FR" sz="2100" dirty="0"/>
              <a:t>Relations abusives peuvent avoir lieu entre employés (chefs d’équipes et cueilleuses)</a:t>
            </a:r>
          </a:p>
          <a:p>
            <a:pPr lvl="1"/>
            <a:r>
              <a:rPr lang="fr-FR" sz="2100" dirty="0"/>
              <a:t>Aucun système de surveillance, ni de traduction de la politique de l’entreprise dans un document accessible / vulgarisé, ni de canal d’écoute ou remontée des plaintes</a:t>
            </a:r>
          </a:p>
          <a:p>
            <a:pPr marL="361950" lvl="1" indent="0">
              <a:buNone/>
            </a:pPr>
            <a:r>
              <a:rPr lang="fr-FR" sz="2100" b="1" i="1" dirty="0">
                <a:solidFill>
                  <a:srgbClr val="7030A0"/>
                </a:solidFill>
                <a:sym typeface="Wingdings" panose="05000000000000000000" pitchFamily="2" charset="2"/>
              </a:rPr>
              <a:t> Mettre en place un canal d’écoute, évaluer les risques potentiels de discrimination (dialogue avec les travailleuses) et former l’ensemble des travailleurs à une éthique de travail commune formalisée</a:t>
            </a:r>
            <a:endParaRPr lang="fr-FR" sz="2200" dirty="0"/>
          </a:p>
          <a:p>
            <a:endParaRPr lang="fr-FR" dirty="0"/>
          </a:p>
        </p:txBody>
      </p:sp>
      <p:sp>
        <p:nvSpPr>
          <p:cNvPr id="4" name="Espace réservé du numéro de diapositive 3">
            <a:extLst>
              <a:ext uri="{FF2B5EF4-FFF2-40B4-BE49-F238E27FC236}">
                <a16:creationId xmlns:a16="http://schemas.microsoft.com/office/drawing/2014/main" id="{82662965-AA7C-BC82-5D47-7F39D8CB08FD}"/>
              </a:ext>
            </a:extLst>
          </p:cNvPr>
          <p:cNvSpPr>
            <a:spLocks noGrp="1"/>
          </p:cNvSpPr>
          <p:nvPr>
            <p:ph type="sldNum" sz="quarter" idx="12"/>
          </p:nvPr>
        </p:nvSpPr>
        <p:spPr/>
        <p:txBody>
          <a:bodyPr/>
          <a:lstStyle/>
          <a:p>
            <a:fld id="{2C6DD025-4360-4C51-9DE5-AF9C0967F5A9}" type="slidenum">
              <a:rPr lang="fr-FR" smtClean="0"/>
              <a:pPr/>
              <a:t>17</a:t>
            </a:fld>
            <a:endParaRPr lang="fr-FR" dirty="0"/>
          </a:p>
        </p:txBody>
      </p:sp>
      <p:sp>
        <p:nvSpPr>
          <p:cNvPr id="5" name="Espace réservé de la date 4">
            <a:extLst>
              <a:ext uri="{FF2B5EF4-FFF2-40B4-BE49-F238E27FC236}">
                <a16:creationId xmlns:a16="http://schemas.microsoft.com/office/drawing/2014/main" id="{4A6B1B16-8D61-3B2A-B566-687BC0C9AD3B}"/>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Tree>
    <p:extLst>
      <p:ext uri="{BB962C8B-B14F-4D97-AF65-F5344CB8AC3E}">
        <p14:creationId xmlns:p14="http://schemas.microsoft.com/office/powerpoint/2010/main" val="453130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07282-6299-55FB-B88F-416CDD3640AB}"/>
              </a:ext>
            </a:extLst>
          </p:cNvPr>
          <p:cNvSpPr>
            <a:spLocks noGrp="1"/>
          </p:cNvSpPr>
          <p:nvPr>
            <p:ph type="title"/>
          </p:nvPr>
        </p:nvSpPr>
        <p:spPr/>
        <p:txBody>
          <a:bodyPr/>
          <a:lstStyle/>
          <a:p>
            <a:r>
              <a:rPr lang="fr-FR" dirty="0"/>
              <a:t>Droits humains : critères majeurs</a:t>
            </a:r>
          </a:p>
        </p:txBody>
      </p:sp>
      <p:sp>
        <p:nvSpPr>
          <p:cNvPr id="3" name="Espace réservé du contenu 2">
            <a:extLst>
              <a:ext uri="{FF2B5EF4-FFF2-40B4-BE49-F238E27FC236}">
                <a16:creationId xmlns:a16="http://schemas.microsoft.com/office/drawing/2014/main" id="{10C94364-3AC6-5564-EAE8-9D773E6D4E8F}"/>
              </a:ext>
            </a:extLst>
          </p:cNvPr>
          <p:cNvSpPr>
            <a:spLocks noGrp="1"/>
          </p:cNvSpPr>
          <p:nvPr>
            <p:ph idx="1"/>
          </p:nvPr>
        </p:nvSpPr>
        <p:spPr/>
        <p:txBody>
          <a:bodyPr>
            <a:normAutofit fontScale="92500" lnSpcReduction="20000"/>
          </a:bodyPr>
          <a:lstStyle/>
          <a:p>
            <a:r>
              <a:rPr lang="fr-FR" sz="2800" b="1" dirty="0">
                <a:solidFill>
                  <a:schemeClr val="accent6"/>
                </a:solidFill>
              </a:rPr>
              <a:t>Contrats de travail</a:t>
            </a:r>
          </a:p>
          <a:p>
            <a:pPr lvl="1"/>
            <a:r>
              <a:rPr lang="fr-FR" sz="2100" dirty="0"/>
              <a:t>Peu de contrats de travail établis avec les cueilleuses (conforme à la loi)</a:t>
            </a:r>
          </a:p>
          <a:p>
            <a:pPr lvl="1"/>
            <a:r>
              <a:rPr lang="fr-FR" sz="2100" dirty="0"/>
              <a:t>Manque d’information sur les conditions de travail et avantage d’un contrat par les travailleurs</a:t>
            </a:r>
          </a:p>
          <a:p>
            <a:pPr lvl="1"/>
            <a:r>
              <a:rPr lang="fr-FR" sz="2100" dirty="0"/>
              <a:t>Contrats établis (permanents) équitables et transparents</a:t>
            </a:r>
          </a:p>
          <a:p>
            <a:pPr lvl="1"/>
            <a:r>
              <a:rPr lang="fr-FR" sz="2100" dirty="0"/>
              <a:t>Pas de pratiques punitives de la part de l’entreprise, mais pas de surveillance entre travailleurs</a:t>
            </a:r>
          </a:p>
          <a:p>
            <a:pPr marL="457200" lvl="1" indent="0">
              <a:buNone/>
            </a:pPr>
            <a:r>
              <a:rPr lang="fr-FR" sz="2100" b="1" i="1" dirty="0">
                <a:solidFill>
                  <a:srgbClr val="7030A0"/>
                </a:solidFill>
                <a:sym typeface="Wingdings" panose="05000000000000000000" pitchFamily="2" charset="2"/>
              </a:rPr>
              <a:t>  Organiser une sensibilisation approfondie et encourager les contrats de travail</a:t>
            </a:r>
            <a:endParaRPr lang="fr-FR" dirty="0">
              <a:solidFill>
                <a:srgbClr val="00B050"/>
              </a:solidFill>
            </a:endParaRPr>
          </a:p>
          <a:p>
            <a:r>
              <a:rPr lang="fr-FR" sz="2800" b="1" dirty="0">
                <a:solidFill>
                  <a:schemeClr val="accent6"/>
                </a:solidFill>
              </a:rPr>
              <a:t>Sécurité sociale et avantages sociaux</a:t>
            </a:r>
          </a:p>
          <a:p>
            <a:pPr lvl="1"/>
            <a:r>
              <a:rPr lang="fr-FR" sz="2100" dirty="0"/>
              <a:t>Connaissance et application des lois et réglementations marocaines</a:t>
            </a:r>
          </a:p>
          <a:p>
            <a:pPr lvl="1"/>
            <a:r>
              <a:rPr lang="fr-FR" sz="2100" dirty="0"/>
              <a:t>Une partie des travailleurs temporaires/occasionnels n'a pas de contrat de travail formel ni de sécurité sociale (découragés par la rupture des aides étatiques et l’âge avancé pour bénéficier de la retraite)</a:t>
            </a:r>
          </a:p>
          <a:p>
            <a:pPr lvl="1"/>
            <a:r>
              <a:rPr lang="fr-FR" sz="2100" dirty="0"/>
              <a:t>Pas de documentation ou procédures écrites (code éthique, pratiques disciplinaires etc.), transmission principalement orale</a:t>
            </a:r>
          </a:p>
          <a:p>
            <a:pPr marL="704850" lvl="1" indent="-342900">
              <a:buFont typeface="Wingdings" panose="05000000000000000000" pitchFamily="2" charset="2"/>
              <a:buChar char="à"/>
            </a:pPr>
            <a:r>
              <a:rPr lang="fr-FR" sz="2100" b="1" i="1" dirty="0">
                <a:solidFill>
                  <a:srgbClr val="7030A0"/>
                </a:solidFill>
                <a:sym typeface="Wingdings" panose="05000000000000000000" pitchFamily="2" charset="2"/>
              </a:rPr>
              <a:t>Sensibiliser aux avantages de la sécurité sociale ; intégrer les procédures dans le règlement intérieur à diffuser en langue arabe</a:t>
            </a:r>
            <a:endParaRPr lang="fr-FR" dirty="0"/>
          </a:p>
        </p:txBody>
      </p:sp>
      <p:sp>
        <p:nvSpPr>
          <p:cNvPr id="4" name="Espace réservé du numéro de diapositive 3">
            <a:extLst>
              <a:ext uri="{FF2B5EF4-FFF2-40B4-BE49-F238E27FC236}">
                <a16:creationId xmlns:a16="http://schemas.microsoft.com/office/drawing/2014/main" id="{82662965-AA7C-BC82-5D47-7F39D8CB08FD}"/>
              </a:ext>
            </a:extLst>
          </p:cNvPr>
          <p:cNvSpPr>
            <a:spLocks noGrp="1"/>
          </p:cNvSpPr>
          <p:nvPr>
            <p:ph type="sldNum" sz="quarter" idx="12"/>
          </p:nvPr>
        </p:nvSpPr>
        <p:spPr/>
        <p:txBody>
          <a:bodyPr/>
          <a:lstStyle/>
          <a:p>
            <a:fld id="{2C6DD025-4360-4C51-9DE5-AF9C0967F5A9}" type="slidenum">
              <a:rPr lang="fr-FR" smtClean="0"/>
              <a:pPr/>
              <a:t>18</a:t>
            </a:fld>
            <a:endParaRPr lang="fr-FR" dirty="0"/>
          </a:p>
        </p:txBody>
      </p:sp>
      <p:sp>
        <p:nvSpPr>
          <p:cNvPr id="5" name="Espace réservé de la date 4">
            <a:extLst>
              <a:ext uri="{FF2B5EF4-FFF2-40B4-BE49-F238E27FC236}">
                <a16:creationId xmlns:a16="http://schemas.microsoft.com/office/drawing/2014/main" id="{4A6B1B16-8D61-3B2A-B566-687BC0C9AD3B}"/>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
        <p:nvSpPr>
          <p:cNvPr id="6" name="ZoneTexte 5">
            <a:extLst>
              <a:ext uri="{FF2B5EF4-FFF2-40B4-BE49-F238E27FC236}">
                <a16:creationId xmlns:a16="http://schemas.microsoft.com/office/drawing/2014/main" id="{51E2B83A-3998-4E99-F9D7-4A37770ADA9E}"/>
              </a:ext>
            </a:extLst>
          </p:cNvPr>
          <p:cNvSpPr txBox="1"/>
          <p:nvPr/>
        </p:nvSpPr>
        <p:spPr>
          <a:xfrm rot="16200000">
            <a:off x="-3228945" y="3228945"/>
            <a:ext cx="6858000" cy="400110"/>
          </a:xfrm>
          <a:prstGeom prst="rect">
            <a:avLst/>
          </a:prstGeom>
          <a:solidFill>
            <a:srgbClr val="F9EEED"/>
          </a:solidFill>
        </p:spPr>
        <p:txBody>
          <a:bodyPr wrap="square">
            <a:spAutoFit/>
          </a:bodyPr>
          <a:lstStyle/>
          <a:p>
            <a:pPr algn="ctr" fontAlgn="ctr"/>
            <a:r>
              <a:rPr lang="fr-FR" sz="2000" b="1" i="0" u="none" strike="noStrike" dirty="0">
                <a:solidFill>
                  <a:srgbClr val="F96835"/>
                </a:solidFill>
                <a:effectLst/>
                <a:latin typeface="+mj-lt"/>
              </a:rPr>
              <a:t>Ferme </a:t>
            </a:r>
            <a:r>
              <a:rPr lang="fr-FR" sz="2000" b="1" i="0" u="none" strike="noStrike" dirty="0" err="1">
                <a:solidFill>
                  <a:srgbClr val="F96835"/>
                </a:solidFill>
                <a:effectLst/>
                <a:latin typeface="+mj-lt"/>
              </a:rPr>
              <a:t>Tiglmamine</a:t>
            </a:r>
            <a:endParaRPr lang="fr-FR" sz="2000" b="1" i="0" u="none" strike="noStrike" dirty="0">
              <a:solidFill>
                <a:srgbClr val="F96835"/>
              </a:solidFill>
              <a:effectLst/>
              <a:latin typeface="+mj-lt"/>
            </a:endParaRPr>
          </a:p>
        </p:txBody>
      </p:sp>
    </p:spTree>
    <p:extLst>
      <p:ext uri="{BB962C8B-B14F-4D97-AF65-F5344CB8AC3E}">
        <p14:creationId xmlns:p14="http://schemas.microsoft.com/office/powerpoint/2010/main" val="1582753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07282-6299-55FB-B88F-416CDD3640AB}"/>
              </a:ext>
            </a:extLst>
          </p:cNvPr>
          <p:cNvSpPr>
            <a:spLocks noGrp="1"/>
          </p:cNvSpPr>
          <p:nvPr>
            <p:ph type="title"/>
          </p:nvPr>
        </p:nvSpPr>
        <p:spPr/>
        <p:txBody>
          <a:bodyPr/>
          <a:lstStyle/>
          <a:p>
            <a:r>
              <a:rPr lang="fr-FR" dirty="0"/>
              <a:t>Droits humains : critères majeurs</a:t>
            </a:r>
          </a:p>
        </p:txBody>
      </p:sp>
      <p:sp>
        <p:nvSpPr>
          <p:cNvPr id="3" name="Espace réservé du contenu 2">
            <a:extLst>
              <a:ext uri="{FF2B5EF4-FFF2-40B4-BE49-F238E27FC236}">
                <a16:creationId xmlns:a16="http://schemas.microsoft.com/office/drawing/2014/main" id="{10C94364-3AC6-5564-EAE8-9D773E6D4E8F}"/>
              </a:ext>
            </a:extLst>
          </p:cNvPr>
          <p:cNvSpPr>
            <a:spLocks noGrp="1"/>
          </p:cNvSpPr>
          <p:nvPr>
            <p:ph idx="1"/>
          </p:nvPr>
        </p:nvSpPr>
        <p:spPr/>
        <p:txBody>
          <a:bodyPr anchor="t">
            <a:normAutofit/>
          </a:bodyPr>
          <a:lstStyle/>
          <a:p>
            <a:r>
              <a:rPr lang="fr-FR" sz="2800" b="1" dirty="0">
                <a:solidFill>
                  <a:srgbClr val="00B050"/>
                </a:solidFill>
              </a:rPr>
              <a:t>Contrats de travail</a:t>
            </a:r>
          </a:p>
          <a:p>
            <a:pPr lvl="1"/>
            <a:r>
              <a:rPr lang="fr-FR" sz="2100" dirty="0"/>
              <a:t>La majorité des travailleurs sont permanents et disposent de contrats de travail, ainsi que de bonnes conditions d’emploi</a:t>
            </a:r>
          </a:p>
          <a:p>
            <a:pPr lvl="1"/>
            <a:r>
              <a:rPr lang="fr-FR" sz="2100" dirty="0"/>
              <a:t>Les mesures disciplinaires sont connues mais non écrites</a:t>
            </a:r>
            <a:endParaRPr lang="fr-FR" dirty="0">
              <a:solidFill>
                <a:srgbClr val="00B050"/>
              </a:solidFill>
              <a:highlight>
                <a:srgbClr val="FFFF00"/>
              </a:highlight>
            </a:endParaRPr>
          </a:p>
          <a:p>
            <a:r>
              <a:rPr lang="fr-FR" sz="2800" b="1" dirty="0">
                <a:solidFill>
                  <a:schemeClr val="accent6"/>
                </a:solidFill>
              </a:rPr>
              <a:t>Sécurité sociale et avantages sociaux</a:t>
            </a:r>
          </a:p>
          <a:p>
            <a:pPr lvl="1"/>
            <a:r>
              <a:rPr lang="fr-FR" sz="2100" dirty="0"/>
              <a:t>La majorité des travailleurs ont des contrats de travail et accès à la sécurité sociale</a:t>
            </a:r>
          </a:p>
          <a:p>
            <a:pPr lvl="1"/>
            <a:r>
              <a:rPr lang="fr-FR" sz="2100" dirty="0"/>
              <a:t>Pas de documentation ou procédures écrites (code éthique, pratiques disciplinaires etc.), transmission principalement orale</a:t>
            </a:r>
          </a:p>
          <a:p>
            <a:pPr lvl="1"/>
            <a:r>
              <a:rPr lang="fr-FR" sz="2100" dirty="0"/>
              <a:t>Pas d’organigramme à jour</a:t>
            </a:r>
          </a:p>
          <a:p>
            <a:pPr marL="704850" lvl="1" indent="-342900">
              <a:buFont typeface="Wingdings" panose="05000000000000000000" pitchFamily="2" charset="2"/>
              <a:buChar char="à"/>
            </a:pPr>
            <a:r>
              <a:rPr lang="fr-FR" sz="2100" b="1" i="1" dirty="0">
                <a:solidFill>
                  <a:srgbClr val="7030A0"/>
                </a:solidFill>
                <a:sym typeface="Wingdings" panose="05000000000000000000" pitchFamily="2" charset="2"/>
              </a:rPr>
              <a:t>Finaliser le règlement intérieur et formaliser les procédures</a:t>
            </a:r>
            <a:endParaRPr lang="fr-FR" sz="2200" dirty="0"/>
          </a:p>
          <a:p>
            <a:endParaRPr lang="fr-FR" dirty="0"/>
          </a:p>
        </p:txBody>
      </p:sp>
      <p:sp>
        <p:nvSpPr>
          <p:cNvPr id="4" name="Espace réservé du numéro de diapositive 3">
            <a:extLst>
              <a:ext uri="{FF2B5EF4-FFF2-40B4-BE49-F238E27FC236}">
                <a16:creationId xmlns:a16="http://schemas.microsoft.com/office/drawing/2014/main" id="{82662965-AA7C-BC82-5D47-7F39D8CB08FD}"/>
              </a:ext>
            </a:extLst>
          </p:cNvPr>
          <p:cNvSpPr>
            <a:spLocks noGrp="1"/>
          </p:cNvSpPr>
          <p:nvPr>
            <p:ph type="sldNum" sz="quarter" idx="12"/>
          </p:nvPr>
        </p:nvSpPr>
        <p:spPr/>
        <p:txBody>
          <a:bodyPr/>
          <a:lstStyle/>
          <a:p>
            <a:fld id="{2C6DD025-4360-4C51-9DE5-AF9C0967F5A9}" type="slidenum">
              <a:rPr lang="fr-FR" smtClean="0"/>
              <a:pPr/>
              <a:t>19</a:t>
            </a:fld>
            <a:endParaRPr lang="fr-FR" dirty="0"/>
          </a:p>
        </p:txBody>
      </p:sp>
      <p:sp>
        <p:nvSpPr>
          <p:cNvPr id="5" name="Espace réservé de la date 4">
            <a:extLst>
              <a:ext uri="{FF2B5EF4-FFF2-40B4-BE49-F238E27FC236}">
                <a16:creationId xmlns:a16="http://schemas.microsoft.com/office/drawing/2014/main" id="{4A6B1B16-8D61-3B2A-B566-687BC0C9AD3B}"/>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
        <p:nvSpPr>
          <p:cNvPr id="6" name="ZoneTexte 5">
            <a:extLst>
              <a:ext uri="{FF2B5EF4-FFF2-40B4-BE49-F238E27FC236}">
                <a16:creationId xmlns:a16="http://schemas.microsoft.com/office/drawing/2014/main" id="{51E2B83A-3998-4E99-F9D7-4A37770ADA9E}"/>
              </a:ext>
            </a:extLst>
          </p:cNvPr>
          <p:cNvSpPr txBox="1"/>
          <p:nvPr/>
        </p:nvSpPr>
        <p:spPr>
          <a:xfrm rot="16200000">
            <a:off x="-3228945" y="3228945"/>
            <a:ext cx="6858000" cy="400110"/>
          </a:xfrm>
          <a:prstGeom prst="rect">
            <a:avLst/>
          </a:prstGeom>
          <a:solidFill>
            <a:schemeClr val="bg2"/>
          </a:solidFill>
        </p:spPr>
        <p:txBody>
          <a:bodyPr wrap="square">
            <a:spAutoFit/>
          </a:bodyPr>
          <a:lstStyle/>
          <a:p>
            <a:pPr algn="ctr" fontAlgn="ctr"/>
            <a:r>
              <a:rPr lang="fr-FR" sz="2000" b="1" i="0" u="none" strike="noStrike" dirty="0">
                <a:solidFill>
                  <a:srgbClr val="F96835"/>
                </a:solidFill>
                <a:effectLst/>
                <a:latin typeface="+mj-lt"/>
              </a:rPr>
              <a:t>Site industriel </a:t>
            </a:r>
            <a:r>
              <a:rPr lang="fr-FR" sz="2000" b="1" i="0" u="none" strike="noStrike" dirty="0" err="1">
                <a:solidFill>
                  <a:srgbClr val="F96835"/>
                </a:solidFill>
                <a:effectLst/>
                <a:latin typeface="+mj-lt"/>
              </a:rPr>
              <a:t>Biolandes</a:t>
            </a:r>
            <a:r>
              <a:rPr lang="fr-FR" sz="2000" b="1" i="0" u="none" strike="noStrike" dirty="0">
                <a:solidFill>
                  <a:srgbClr val="F96835"/>
                </a:solidFill>
                <a:effectLst/>
                <a:latin typeface="+mj-lt"/>
              </a:rPr>
              <a:t> Maroc</a:t>
            </a:r>
          </a:p>
        </p:txBody>
      </p:sp>
    </p:spTree>
    <p:extLst>
      <p:ext uri="{BB962C8B-B14F-4D97-AF65-F5344CB8AC3E}">
        <p14:creationId xmlns:p14="http://schemas.microsoft.com/office/powerpoint/2010/main" val="334671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8037E2-3F00-E106-6C01-98BAE5A2D14F}"/>
              </a:ext>
            </a:extLst>
          </p:cNvPr>
          <p:cNvSpPr>
            <a:spLocks noGrp="1"/>
          </p:cNvSpPr>
          <p:nvPr>
            <p:ph type="title"/>
          </p:nvPr>
        </p:nvSpPr>
        <p:spPr/>
        <p:txBody>
          <a:bodyPr/>
          <a:lstStyle/>
          <a:p>
            <a:r>
              <a:rPr lang="fr-FR" dirty="0"/>
              <a:t>Agenda</a:t>
            </a:r>
          </a:p>
        </p:txBody>
      </p:sp>
      <p:sp>
        <p:nvSpPr>
          <p:cNvPr id="3" name="Espace réservé du contenu 2">
            <a:extLst>
              <a:ext uri="{FF2B5EF4-FFF2-40B4-BE49-F238E27FC236}">
                <a16:creationId xmlns:a16="http://schemas.microsoft.com/office/drawing/2014/main" id="{270A4F93-80CB-553E-06B3-18F46CA24213}"/>
              </a:ext>
            </a:extLst>
          </p:cNvPr>
          <p:cNvSpPr>
            <a:spLocks noGrp="1"/>
          </p:cNvSpPr>
          <p:nvPr>
            <p:ph idx="1"/>
          </p:nvPr>
        </p:nvSpPr>
        <p:spPr/>
        <p:txBody>
          <a:bodyPr>
            <a:normAutofit/>
          </a:bodyPr>
          <a:lstStyle/>
          <a:p>
            <a:pPr marL="457200" indent="-457200">
              <a:buFont typeface="+mj-lt"/>
              <a:buAutoNum type="arabicPeriod"/>
            </a:pPr>
            <a:r>
              <a:rPr lang="fr-FR" sz="2400" dirty="0"/>
              <a:t>Rappel de la portée de l’audit-diagnostic</a:t>
            </a:r>
          </a:p>
          <a:p>
            <a:pPr marL="457200" indent="-457200">
              <a:buFont typeface="+mj-lt"/>
              <a:buAutoNum type="arabicPeriod"/>
            </a:pPr>
            <a:r>
              <a:rPr lang="fr-FR" sz="2400" dirty="0"/>
              <a:t>Méthodologie de la grille d’audit-diagnostic</a:t>
            </a:r>
          </a:p>
          <a:p>
            <a:pPr marL="457200" indent="-457200">
              <a:buFont typeface="+mj-lt"/>
              <a:buAutoNum type="arabicPeriod"/>
            </a:pPr>
            <a:r>
              <a:rPr lang="fr-FR" sz="2400" dirty="0"/>
              <a:t>Résultats : synthèse de l’étude d’audit-diagnostic</a:t>
            </a:r>
          </a:p>
          <a:p>
            <a:pPr marL="914400" lvl="1" indent="-514350">
              <a:buFont typeface="+mj-lt"/>
              <a:buAutoNum type="romanLcPeriod"/>
            </a:pPr>
            <a:r>
              <a:rPr lang="fr-FR" sz="2000" dirty="0"/>
              <a:t>Rappel non-conformités UEBT</a:t>
            </a:r>
          </a:p>
          <a:p>
            <a:pPr marL="914400" lvl="1" indent="-514350">
              <a:buFont typeface="+mj-lt"/>
              <a:buAutoNum type="romanLcPeriod"/>
            </a:pPr>
            <a:r>
              <a:rPr lang="fr-FR" sz="2000" dirty="0"/>
              <a:t>Notation globale </a:t>
            </a:r>
          </a:p>
          <a:p>
            <a:pPr marL="914400" lvl="1" indent="-514350">
              <a:buFont typeface="+mj-lt"/>
              <a:buAutoNum type="romanLcPeriod"/>
            </a:pPr>
            <a:r>
              <a:rPr lang="fr-FR" sz="2000" dirty="0"/>
              <a:t>Synthèse des critères majeurs</a:t>
            </a:r>
          </a:p>
          <a:p>
            <a:pPr marL="457200" indent="-457200">
              <a:buFont typeface="+mj-lt"/>
              <a:buAutoNum type="arabicPeriod"/>
            </a:pPr>
            <a:r>
              <a:rPr lang="fr-FR" sz="2400" dirty="0"/>
              <a:t>Synthèse des recommandations</a:t>
            </a:r>
          </a:p>
          <a:p>
            <a:pPr marL="457200" indent="-457200">
              <a:buFont typeface="+mj-lt"/>
              <a:buAutoNum type="arabicPeriod"/>
            </a:pPr>
            <a:r>
              <a:rPr lang="fr-FR" sz="2400" dirty="0"/>
              <a:t>Actions prioritaires pour Hermès</a:t>
            </a:r>
          </a:p>
        </p:txBody>
      </p:sp>
      <p:sp>
        <p:nvSpPr>
          <p:cNvPr id="4" name="Espace réservé du numéro de diapositive 3">
            <a:extLst>
              <a:ext uri="{FF2B5EF4-FFF2-40B4-BE49-F238E27FC236}">
                <a16:creationId xmlns:a16="http://schemas.microsoft.com/office/drawing/2014/main" id="{C17F82FF-387D-EEB2-D05B-0C3F3C565C73}"/>
              </a:ext>
            </a:extLst>
          </p:cNvPr>
          <p:cNvSpPr>
            <a:spLocks noGrp="1"/>
          </p:cNvSpPr>
          <p:nvPr>
            <p:ph type="sldNum" sz="quarter" idx="12"/>
          </p:nvPr>
        </p:nvSpPr>
        <p:spPr/>
        <p:txBody>
          <a:bodyPr/>
          <a:lstStyle/>
          <a:p>
            <a:fld id="{2C6DD025-4360-4C51-9DE5-AF9C0967F5A9}" type="slidenum">
              <a:rPr lang="fr-FR" smtClean="0"/>
              <a:pPr/>
              <a:t>2</a:t>
            </a:fld>
            <a:endParaRPr lang="fr-FR" dirty="0"/>
          </a:p>
        </p:txBody>
      </p:sp>
      <p:sp>
        <p:nvSpPr>
          <p:cNvPr id="5" name="Espace réservé de la date 4">
            <a:extLst>
              <a:ext uri="{FF2B5EF4-FFF2-40B4-BE49-F238E27FC236}">
                <a16:creationId xmlns:a16="http://schemas.microsoft.com/office/drawing/2014/main" id="{C497663D-9950-62CB-9EE6-ED3082E555F2}"/>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Tree>
    <p:extLst>
      <p:ext uri="{BB962C8B-B14F-4D97-AF65-F5344CB8AC3E}">
        <p14:creationId xmlns:p14="http://schemas.microsoft.com/office/powerpoint/2010/main" val="2713971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07282-6299-55FB-B88F-416CDD3640AB}"/>
              </a:ext>
            </a:extLst>
          </p:cNvPr>
          <p:cNvSpPr>
            <a:spLocks noGrp="1"/>
          </p:cNvSpPr>
          <p:nvPr>
            <p:ph type="title"/>
          </p:nvPr>
        </p:nvSpPr>
        <p:spPr/>
        <p:txBody>
          <a:bodyPr/>
          <a:lstStyle/>
          <a:p>
            <a:r>
              <a:rPr lang="fr-FR" dirty="0"/>
              <a:t>Santé et sécurité : critères majeurs</a:t>
            </a:r>
          </a:p>
        </p:txBody>
      </p:sp>
      <p:sp>
        <p:nvSpPr>
          <p:cNvPr id="3" name="Espace réservé du contenu 2">
            <a:extLst>
              <a:ext uri="{FF2B5EF4-FFF2-40B4-BE49-F238E27FC236}">
                <a16:creationId xmlns:a16="http://schemas.microsoft.com/office/drawing/2014/main" id="{10C94364-3AC6-5564-EAE8-9D773E6D4E8F}"/>
              </a:ext>
            </a:extLst>
          </p:cNvPr>
          <p:cNvSpPr>
            <a:spLocks noGrp="1"/>
          </p:cNvSpPr>
          <p:nvPr>
            <p:ph idx="1"/>
          </p:nvPr>
        </p:nvSpPr>
        <p:spPr/>
        <p:txBody>
          <a:bodyPr>
            <a:normAutofit fontScale="92500" lnSpcReduction="10000"/>
          </a:bodyPr>
          <a:lstStyle/>
          <a:p>
            <a:r>
              <a:rPr lang="fr-FR" sz="2800" b="1" dirty="0">
                <a:solidFill>
                  <a:schemeClr val="accent6"/>
                </a:solidFill>
              </a:rPr>
              <a:t>Politique Santé et Sécurité</a:t>
            </a:r>
          </a:p>
          <a:p>
            <a:pPr lvl="1"/>
            <a:r>
              <a:rPr lang="fr-FR" sz="2100" dirty="0"/>
              <a:t>Pas de politique ou règlement écrit d'engagement à respecter sur la santé et la sécurité. </a:t>
            </a:r>
          </a:p>
          <a:p>
            <a:pPr lvl="1"/>
            <a:r>
              <a:rPr lang="fr-FR" sz="2100" dirty="0"/>
              <a:t>Pas de comité de santé et sécurité ni représentant chargé de contrôler l'application des dispositions légales, mais surveillance des accidents du travail par le secrétariat.</a:t>
            </a:r>
          </a:p>
          <a:p>
            <a:pPr lvl="1"/>
            <a:r>
              <a:rPr lang="fr-FR" sz="2100" dirty="0"/>
              <a:t>Brief oral des employés sur les normes de sécurité de base.</a:t>
            </a:r>
          </a:p>
          <a:p>
            <a:pPr marL="704850" lvl="1" indent="-342900">
              <a:buFont typeface="Wingdings" panose="05000000000000000000" pitchFamily="2" charset="2"/>
              <a:buChar char="à"/>
            </a:pPr>
            <a:r>
              <a:rPr lang="fr-FR" sz="2100" b="1" i="1" dirty="0">
                <a:solidFill>
                  <a:srgbClr val="7030A0"/>
                </a:solidFill>
                <a:sym typeface="Wingdings" panose="05000000000000000000" pitchFamily="2" charset="2"/>
              </a:rPr>
              <a:t>Finaliser le règlement intérieur et assurer sa transmission ; formaliser une politique santé et sécurité stricte et basée sur l’évaluation des risques (voir ci-dessous)</a:t>
            </a:r>
          </a:p>
          <a:p>
            <a:r>
              <a:rPr lang="fr-FR" sz="2800" b="1" dirty="0">
                <a:solidFill>
                  <a:srgbClr val="FF0000"/>
                </a:solidFill>
              </a:rPr>
              <a:t>Evaluation des risques</a:t>
            </a:r>
          </a:p>
          <a:p>
            <a:pPr lvl="1"/>
            <a:r>
              <a:rPr lang="fr-FR" sz="2100" dirty="0"/>
              <a:t>Pas d’identification ni évaluation des risques sur le lieu de travail (plantation)</a:t>
            </a:r>
          </a:p>
          <a:p>
            <a:pPr lvl="1"/>
            <a:r>
              <a:rPr lang="fr-FR" sz="2100" dirty="0"/>
              <a:t>Risques divers observés : </a:t>
            </a:r>
            <a:r>
              <a:rPr lang="fr-FR" sz="2100" b="1" dirty="0"/>
              <a:t>cueilleuses</a:t>
            </a:r>
            <a:r>
              <a:rPr lang="fr-FR" sz="2100" dirty="0"/>
              <a:t> -&gt; chutes des arbres, piqûres d’insectes, blessures sur les mains, marche sur des déchets coupants || </a:t>
            </a:r>
            <a:r>
              <a:rPr lang="fr-FR" sz="2100" b="1" dirty="0"/>
              <a:t>tailleurs</a:t>
            </a:r>
            <a:r>
              <a:rPr lang="fr-FR" sz="2100" dirty="0"/>
              <a:t> -&gt; chute des arbres, coupures, rejets de branchettes dans les yeux, serpents || </a:t>
            </a:r>
            <a:r>
              <a:rPr lang="fr-FR" sz="2100" b="1" dirty="0"/>
              <a:t>chauffeurs </a:t>
            </a:r>
            <a:r>
              <a:rPr lang="fr-FR" sz="2100" dirty="0"/>
              <a:t>-&gt; chute des tracteurs</a:t>
            </a:r>
          </a:p>
          <a:p>
            <a:pPr marL="361950" lvl="1" indent="0">
              <a:buNone/>
            </a:pPr>
            <a:r>
              <a:rPr lang="fr-FR" sz="2100" b="1" i="1" dirty="0">
                <a:solidFill>
                  <a:srgbClr val="7030A0"/>
                </a:solidFill>
                <a:sym typeface="Wingdings" panose="05000000000000000000" pitchFamily="2" charset="2"/>
              </a:rPr>
              <a:t> Evaluer les risques globaux et par catégorie de travail ; mettre en place un manuel d’instruction ; prendre les mesures de mitigation ; former les travailleurs à leur utilisation</a:t>
            </a:r>
            <a:endParaRPr lang="fr-FR" sz="2200" dirty="0"/>
          </a:p>
          <a:p>
            <a:endParaRPr lang="fr-FR" dirty="0"/>
          </a:p>
        </p:txBody>
      </p:sp>
      <p:sp>
        <p:nvSpPr>
          <p:cNvPr id="4" name="Espace réservé du numéro de diapositive 3">
            <a:extLst>
              <a:ext uri="{FF2B5EF4-FFF2-40B4-BE49-F238E27FC236}">
                <a16:creationId xmlns:a16="http://schemas.microsoft.com/office/drawing/2014/main" id="{82662965-AA7C-BC82-5D47-7F39D8CB08FD}"/>
              </a:ext>
            </a:extLst>
          </p:cNvPr>
          <p:cNvSpPr>
            <a:spLocks noGrp="1"/>
          </p:cNvSpPr>
          <p:nvPr>
            <p:ph type="sldNum" sz="quarter" idx="12"/>
          </p:nvPr>
        </p:nvSpPr>
        <p:spPr/>
        <p:txBody>
          <a:bodyPr/>
          <a:lstStyle/>
          <a:p>
            <a:fld id="{2C6DD025-4360-4C51-9DE5-AF9C0967F5A9}" type="slidenum">
              <a:rPr lang="fr-FR" smtClean="0"/>
              <a:pPr/>
              <a:t>20</a:t>
            </a:fld>
            <a:endParaRPr lang="fr-FR" dirty="0"/>
          </a:p>
        </p:txBody>
      </p:sp>
      <p:sp>
        <p:nvSpPr>
          <p:cNvPr id="5" name="Espace réservé de la date 4">
            <a:extLst>
              <a:ext uri="{FF2B5EF4-FFF2-40B4-BE49-F238E27FC236}">
                <a16:creationId xmlns:a16="http://schemas.microsoft.com/office/drawing/2014/main" id="{4A6B1B16-8D61-3B2A-B566-687BC0C9AD3B}"/>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
        <p:nvSpPr>
          <p:cNvPr id="6" name="ZoneTexte 5">
            <a:extLst>
              <a:ext uri="{FF2B5EF4-FFF2-40B4-BE49-F238E27FC236}">
                <a16:creationId xmlns:a16="http://schemas.microsoft.com/office/drawing/2014/main" id="{A7147F8D-AEEB-3350-9E89-EB10B419ED16}"/>
              </a:ext>
            </a:extLst>
          </p:cNvPr>
          <p:cNvSpPr txBox="1"/>
          <p:nvPr/>
        </p:nvSpPr>
        <p:spPr>
          <a:xfrm rot="16200000">
            <a:off x="-3228945" y="3228945"/>
            <a:ext cx="6858000" cy="400110"/>
          </a:xfrm>
          <a:prstGeom prst="rect">
            <a:avLst/>
          </a:prstGeom>
          <a:solidFill>
            <a:srgbClr val="F9EEED"/>
          </a:solidFill>
        </p:spPr>
        <p:txBody>
          <a:bodyPr wrap="square">
            <a:spAutoFit/>
          </a:bodyPr>
          <a:lstStyle/>
          <a:p>
            <a:pPr algn="ctr" fontAlgn="ctr"/>
            <a:r>
              <a:rPr lang="fr-FR" sz="2000" b="1" i="0" u="none" strike="noStrike" dirty="0">
                <a:solidFill>
                  <a:srgbClr val="F96835"/>
                </a:solidFill>
                <a:effectLst/>
                <a:latin typeface="+mj-lt"/>
              </a:rPr>
              <a:t>Ferme </a:t>
            </a:r>
            <a:r>
              <a:rPr lang="fr-FR" sz="2000" b="1" i="0" u="none" strike="noStrike" dirty="0" err="1">
                <a:solidFill>
                  <a:srgbClr val="F96835"/>
                </a:solidFill>
                <a:effectLst/>
                <a:latin typeface="+mj-lt"/>
              </a:rPr>
              <a:t>Tiglmamine</a:t>
            </a:r>
            <a:endParaRPr lang="fr-FR" sz="2000" b="1" i="0" u="none" strike="noStrike" dirty="0">
              <a:solidFill>
                <a:srgbClr val="F96835"/>
              </a:solidFill>
              <a:effectLst/>
              <a:latin typeface="+mj-lt"/>
            </a:endParaRPr>
          </a:p>
        </p:txBody>
      </p:sp>
    </p:spTree>
    <p:extLst>
      <p:ext uri="{BB962C8B-B14F-4D97-AF65-F5344CB8AC3E}">
        <p14:creationId xmlns:p14="http://schemas.microsoft.com/office/powerpoint/2010/main" val="1616179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07282-6299-55FB-B88F-416CDD3640AB}"/>
              </a:ext>
            </a:extLst>
          </p:cNvPr>
          <p:cNvSpPr>
            <a:spLocks noGrp="1"/>
          </p:cNvSpPr>
          <p:nvPr>
            <p:ph type="title"/>
          </p:nvPr>
        </p:nvSpPr>
        <p:spPr/>
        <p:txBody>
          <a:bodyPr/>
          <a:lstStyle/>
          <a:p>
            <a:r>
              <a:rPr lang="fr-FR" dirty="0"/>
              <a:t>Santé et sécurité : critères majeurs</a:t>
            </a:r>
          </a:p>
        </p:txBody>
      </p:sp>
      <p:sp>
        <p:nvSpPr>
          <p:cNvPr id="3" name="Espace réservé du contenu 2">
            <a:extLst>
              <a:ext uri="{FF2B5EF4-FFF2-40B4-BE49-F238E27FC236}">
                <a16:creationId xmlns:a16="http://schemas.microsoft.com/office/drawing/2014/main" id="{10C94364-3AC6-5564-EAE8-9D773E6D4E8F}"/>
              </a:ext>
            </a:extLst>
          </p:cNvPr>
          <p:cNvSpPr>
            <a:spLocks noGrp="1"/>
          </p:cNvSpPr>
          <p:nvPr>
            <p:ph idx="1"/>
          </p:nvPr>
        </p:nvSpPr>
        <p:spPr/>
        <p:txBody>
          <a:bodyPr>
            <a:normAutofit fontScale="92500" lnSpcReduction="10000"/>
          </a:bodyPr>
          <a:lstStyle/>
          <a:p>
            <a:r>
              <a:rPr lang="fr-FR" sz="2800" b="1" dirty="0">
                <a:solidFill>
                  <a:schemeClr val="accent6"/>
                </a:solidFill>
              </a:rPr>
              <a:t>Cadre et conditions de travail</a:t>
            </a:r>
          </a:p>
          <a:p>
            <a:pPr lvl="1"/>
            <a:r>
              <a:rPr lang="fr-FR" sz="2100" dirty="0"/>
              <a:t>Pas d’accès des travailleuses à des installations sanitaires</a:t>
            </a:r>
          </a:p>
          <a:p>
            <a:pPr lvl="1"/>
            <a:r>
              <a:rPr lang="fr-FR" sz="2100" dirty="0"/>
              <a:t>Accès illimité à un point d’eau à l’entrée de la ferme, pas suffisant au vu du nombre de femmes et distance depuis les parcelles</a:t>
            </a:r>
          </a:p>
          <a:p>
            <a:pPr lvl="1"/>
            <a:r>
              <a:rPr lang="fr-FR" sz="2100" dirty="0"/>
              <a:t>Logement prévu pour les tailleurs semble petit pour le nombre de membres (6 pour une pièce ?)</a:t>
            </a:r>
          </a:p>
          <a:p>
            <a:pPr marL="704850" lvl="1" indent="-342900">
              <a:buFont typeface="Wingdings" panose="05000000000000000000" pitchFamily="2" charset="2"/>
              <a:buChar char="à"/>
            </a:pPr>
            <a:r>
              <a:rPr lang="fr-FR" sz="2100" b="1" i="1" dirty="0">
                <a:solidFill>
                  <a:srgbClr val="7030A0"/>
                </a:solidFill>
                <a:sym typeface="Wingdings" panose="05000000000000000000" pitchFamily="2" charset="2"/>
              </a:rPr>
              <a:t>Etudier les possibilités de sanitaires pour les femmes (mobile / sèche / à l’entrée) et les mettre en place ; ouvrir un robinet d’eau sur les parcelles ; mettre à niveau les logements des travailleurs</a:t>
            </a:r>
          </a:p>
          <a:p>
            <a:r>
              <a:rPr lang="fr-FR" sz="2800" b="1" dirty="0">
                <a:solidFill>
                  <a:srgbClr val="FF0000"/>
                </a:solidFill>
              </a:rPr>
              <a:t>EPI (Equipements de protection individuelle)</a:t>
            </a:r>
          </a:p>
          <a:p>
            <a:pPr lvl="1"/>
            <a:r>
              <a:rPr lang="fr-FR" sz="2100" dirty="0"/>
              <a:t>Pas de mise à disposition d’EPI spécifiques (en dehors des gants pour les tailleurs). Il est obligatoire pour les cueilleuses d’apporter des chaussures adaptées</a:t>
            </a:r>
          </a:p>
          <a:p>
            <a:pPr lvl="1"/>
            <a:r>
              <a:rPr lang="fr-FR" sz="2100" dirty="0"/>
              <a:t>EPI nécessaires identifiés par l’audit : cueilleuses -&gt; gants (piqûres) + chaussures adaptées pour monter dans les arbres ; tailleurs -&gt; lunettes, chaussures adaptées</a:t>
            </a:r>
            <a:endParaRPr lang="fr-FR" sz="2100" dirty="0">
              <a:highlight>
                <a:srgbClr val="FFFF00"/>
              </a:highlight>
            </a:endParaRPr>
          </a:p>
          <a:p>
            <a:pPr marL="361950" lvl="1" indent="0">
              <a:buNone/>
            </a:pPr>
            <a:r>
              <a:rPr lang="fr-FR" sz="2100" b="1" i="1" dirty="0">
                <a:solidFill>
                  <a:srgbClr val="7030A0"/>
                </a:solidFill>
                <a:sym typeface="Wingdings" panose="05000000000000000000" pitchFamily="2" charset="2"/>
              </a:rPr>
              <a:t> Réinterroger et identifier les besoins en EPI ; procéder à achat/stockage et distribution ; former à l’application et l’utilisation ; suivre le respect d’utilisation</a:t>
            </a:r>
            <a:endParaRPr lang="fr-FR" sz="2200" dirty="0"/>
          </a:p>
          <a:p>
            <a:endParaRPr lang="fr-FR" dirty="0"/>
          </a:p>
        </p:txBody>
      </p:sp>
      <p:sp>
        <p:nvSpPr>
          <p:cNvPr id="4" name="Espace réservé du numéro de diapositive 3">
            <a:extLst>
              <a:ext uri="{FF2B5EF4-FFF2-40B4-BE49-F238E27FC236}">
                <a16:creationId xmlns:a16="http://schemas.microsoft.com/office/drawing/2014/main" id="{82662965-AA7C-BC82-5D47-7F39D8CB08FD}"/>
              </a:ext>
            </a:extLst>
          </p:cNvPr>
          <p:cNvSpPr>
            <a:spLocks noGrp="1"/>
          </p:cNvSpPr>
          <p:nvPr>
            <p:ph type="sldNum" sz="quarter" idx="12"/>
          </p:nvPr>
        </p:nvSpPr>
        <p:spPr/>
        <p:txBody>
          <a:bodyPr/>
          <a:lstStyle/>
          <a:p>
            <a:fld id="{2C6DD025-4360-4C51-9DE5-AF9C0967F5A9}" type="slidenum">
              <a:rPr lang="fr-FR" smtClean="0"/>
              <a:pPr/>
              <a:t>21</a:t>
            </a:fld>
            <a:endParaRPr lang="fr-FR" dirty="0"/>
          </a:p>
        </p:txBody>
      </p:sp>
      <p:sp>
        <p:nvSpPr>
          <p:cNvPr id="5" name="Espace réservé de la date 4">
            <a:extLst>
              <a:ext uri="{FF2B5EF4-FFF2-40B4-BE49-F238E27FC236}">
                <a16:creationId xmlns:a16="http://schemas.microsoft.com/office/drawing/2014/main" id="{4A6B1B16-8D61-3B2A-B566-687BC0C9AD3B}"/>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
        <p:nvSpPr>
          <p:cNvPr id="6" name="ZoneTexte 5">
            <a:extLst>
              <a:ext uri="{FF2B5EF4-FFF2-40B4-BE49-F238E27FC236}">
                <a16:creationId xmlns:a16="http://schemas.microsoft.com/office/drawing/2014/main" id="{A7147F8D-AEEB-3350-9E89-EB10B419ED16}"/>
              </a:ext>
            </a:extLst>
          </p:cNvPr>
          <p:cNvSpPr txBox="1"/>
          <p:nvPr/>
        </p:nvSpPr>
        <p:spPr>
          <a:xfrm rot="16200000">
            <a:off x="-3228945" y="3228945"/>
            <a:ext cx="6858000" cy="400110"/>
          </a:xfrm>
          <a:prstGeom prst="rect">
            <a:avLst/>
          </a:prstGeom>
          <a:solidFill>
            <a:srgbClr val="F9EEED"/>
          </a:solidFill>
        </p:spPr>
        <p:txBody>
          <a:bodyPr wrap="square">
            <a:spAutoFit/>
          </a:bodyPr>
          <a:lstStyle/>
          <a:p>
            <a:pPr algn="ctr" fontAlgn="ctr"/>
            <a:r>
              <a:rPr lang="fr-FR" sz="2000" b="1" i="0" u="none" strike="noStrike" dirty="0">
                <a:solidFill>
                  <a:srgbClr val="F96835"/>
                </a:solidFill>
                <a:effectLst/>
                <a:latin typeface="+mj-lt"/>
              </a:rPr>
              <a:t>Ferme </a:t>
            </a:r>
            <a:r>
              <a:rPr lang="fr-FR" sz="2000" b="1" i="0" u="none" strike="noStrike" dirty="0" err="1">
                <a:solidFill>
                  <a:srgbClr val="F96835"/>
                </a:solidFill>
                <a:effectLst/>
                <a:latin typeface="+mj-lt"/>
              </a:rPr>
              <a:t>Tiglmamine</a:t>
            </a:r>
            <a:endParaRPr lang="fr-FR" sz="2000" b="1" i="0" u="none" strike="noStrike" dirty="0">
              <a:solidFill>
                <a:srgbClr val="F96835"/>
              </a:solidFill>
              <a:effectLst/>
              <a:latin typeface="+mj-lt"/>
            </a:endParaRPr>
          </a:p>
        </p:txBody>
      </p:sp>
    </p:spTree>
    <p:extLst>
      <p:ext uri="{BB962C8B-B14F-4D97-AF65-F5344CB8AC3E}">
        <p14:creationId xmlns:p14="http://schemas.microsoft.com/office/powerpoint/2010/main" val="4188419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07282-6299-55FB-B88F-416CDD3640AB}"/>
              </a:ext>
            </a:extLst>
          </p:cNvPr>
          <p:cNvSpPr>
            <a:spLocks noGrp="1"/>
          </p:cNvSpPr>
          <p:nvPr>
            <p:ph type="title"/>
          </p:nvPr>
        </p:nvSpPr>
        <p:spPr/>
        <p:txBody>
          <a:bodyPr/>
          <a:lstStyle/>
          <a:p>
            <a:r>
              <a:rPr lang="fr-FR" dirty="0"/>
              <a:t>Santé et sécurité : critères majeurs</a:t>
            </a:r>
          </a:p>
        </p:txBody>
      </p:sp>
      <p:sp>
        <p:nvSpPr>
          <p:cNvPr id="3" name="Espace réservé du contenu 2">
            <a:extLst>
              <a:ext uri="{FF2B5EF4-FFF2-40B4-BE49-F238E27FC236}">
                <a16:creationId xmlns:a16="http://schemas.microsoft.com/office/drawing/2014/main" id="{10C94364-3AC6-5564-EAE8-9D773E6D4E8F}"/>
              </a:ext>
            </a:extLst>
          </p:cNvPr>
          <p:cNvSpPr>
            <a:spLocks noGrp="1"/>
          </p:cNvSpPr>
          <p:nvPr>
            <p:ph idx="1"/>
          </p:nvPr>
        </p:nvSpPr>
        <p:spPr/>
        <p:txBody>
          <a:bodyPr>
            <a:normAutofit/>
          </a:bodyPr>
          <a:lstStyle/>
          <a:p>
            <a:r>
              <a:rPr lang="fr-FR" sz="2800" b="1" dirty="0">
                <a:solidFill>
                  <a:srgbClr val="00B050"/>
                </a:solidFill>
              </a:rPr>
              <a:t>Accidents de travail et surveillance de la santé / sécurité</a:t>
            </a:r>
          </a:p>
          <a:p>
            <a:pPr lvl="1"/>
            <a:r>
              <a:rPr lang="fr-FR" sz="2100" dirty="0"/>
              <a:t>Fiches de déclaration des accidents de travail conservées et archivées</a:t>
            </a:r>
          </a:p>
          <a:p>
            <a:pPr lvl="1"/>
            <a:r>
              <a:rPr lang="fr-FR" sz="2100" dirty="0"/>
              <a:t>Accidents de travail pris en charge directement et suivis / accompagnés par l’entreprise</a:t>
            </a:r>
          </a:p>
          <a:p>
            <a:pPr lvl="1"/>
            <a:r>
              <a:rPr lang="fr-FR" sz="2100" dirty="0"/>
              <a:t>Compensation pour le jour travaillé conforme, mais si immobilisation, pas pour toute la durée de récupération</a:t>
            </a:r>
          </a:p>
          <a:p>
            <a:pPr marL="704850" lvl="1" indent="-342900">
              <a:buFont typeface="Wingdings" panose="05000000000000000000" pitchFamily="2" charset="2"/>
              <a:buChar char="à"/>
            </a:pPr>
            <a:r>
              <a:rPr lang="fr-FR" sz="2100" b="1" i="1" dirty="0">
                <a:solidFill>
                  <a:srgbClr val="7030A0"/>
                </a:solidFill>
                <a:sym typeface="Wingdings" panose="05000000000000000000" pitchFamily="2" charset="2"/>
              </a:rPr>
              <a:t>Analyser les accidents de travail récurrents et risques associés; informer et former les </a:t>
            </a:r>
            <a:r>
              <a:rPr lang="fr-FR" sz="2100" b="1" i="1" dirty="0" err="1">
                <a:solidFill>
                  <a:srgbClr val="7030A0"/>
                </a:solidFill>
                <a:sym typeface="Wingdings" panose="05000000000000000000" pitchFamily="2" charset="2"/>
              </a:rPr>
              <a:t>travailleur.ses</a:t>
            </a:r>
            <a:r>
              <a:rPr lang="fr-FR" sz="2100" b="1" i="1" dirty="0">
                <a:solidFill>
                  <a:srgbClr val="7030A0"/>
                </a:solidFill>
                <a:sym typeface="Wingdings" panose="05000000000000000000" pitchFamily="2" charset="2"/>
              </a:rPr>
              <a:t> sur ces risques</a:t>
            </a:r>
          </a:p>
        </p:txBody>
      </p:sp>
      <p:sp>
        <p:nvSpPr>
          <p:cNvPr id="4" name="Espace réservé du numéro de diapositive 3">
            <a:extLst>
              <a:ext uri="{FF2B5EF4-FFF2-40B4-BE49-F238E27FC236}">
                <a16:creationId xmlns:a16="http://schemas.microsoft.com/office/drawing/2014/main" id="{82662965-AA7C-BC82-5D47-7F39D8CB08FD}"/>
              </a:ext>
            </a:extLst>
          </p:cNvPr>
          <p:cNvSpPr>
            <a:spLocks noGrp="1"/>
          </p:cNvSpPr>
          <p:nvPr>
            <p:ph type="sldNum" sz="quarter" idx="12"/>
          </p:nvPr>
        </p:nvSpPr>
        <p:spPr/>
        <p:txBody>
          <a:bodyPr/>
          <a:lstStyle/>
          <a:p>
            <a:fld id="{2C6DD025-4360-4C51-9DE5-AF9C0967F5A9}" type="slidenum">
              <a:rPr lang="fr-FR" smtClean="0"/>
              <a:pPr/>
              <a:t>22</a:t>
            </a:fld>
            <a:endParaRPr lang="fr-FR" dirty="0"/>
          </a:p>
        </p:txBody>
      </p:sp>
      <p:sp>
        <p:nvSpPr>
          <p:cNvPr id="5" name="Espace réservé de la date 4">
            <a:extLst>
              <a:ext uri="{FF2B5EF4-FFF2-40B4-BE49-F238E27FC236}">
                <a16:creationId xmlns:a16="http://schemas.microsoft.com/office/drawing/2014/main" id="{4A6B1B16-8D61-3B2A-B566-687BC0C9AD3B}"/>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
        <p:nvSpPr>
          <p:cNvPr id="6" name="ZoneTexte 5">
            <a:extLst>
              <a:ext uri="{FF2B5EF4-FFF2-40B4-BE49-F238E27FC236}">
                <a16:creationId xmlns:a16="http://schemas.microsoft.com/office/drawing/2014/main" id="{A7147F8D-AEEB-3350-9E89-EB10B419ED16}"/>
              </a:ext>
            </a:extLst>
          </p:cNvPr>
          <p:cNvSpPr txBox="1"/>
          <p:nvPr/>
        </p:nvSpPr>
        <p:spPr>
          <a:xfrm rot="16200000">
            <a:off x="-3228945" y="3228945"/>
            <a:ext cx="6858000" cy="400110"/>
          </a:xfrm>
          <a:prstGeom prst="rect">
            <a:avLst/>
          </a:prstGeom>
          <a:solidFill>
            <a:srgbClr val="F9EEED"/>
          </a:solidFill>
        </p:spPr>
        <p:txBody>
          <a:bodyPr wrap="square">
            <a:spAutoFit/>
          </a:bodyPr>
          <a:lstStyle/>
          <a:p>
            <a:pPr algn="ctr" fontAlgn="ctr"/>
            <a:r>
              <a:rPr lang="fr-FR" sz="2000" b="1" i="0" u="none" strike="noStrike" dirty="0">
                <a:solidFill>
                  <a:srgbClr val="F96835"/>
                </a:solidFill>
                <a:effectLst/>
                <a:latin typeface="+mj-lt"/>
              </a:rPr>
              <a:t>Ferme </a:t>
            </a:r>
            <a:r>
              <a:rPr lang="fr-FR" sz="2000" b="1" i="0" u="none" strike="noStrike" dirty="0" err="1">
                <a:solidFill>
                  <a:srgbClr val="F96835"/>
                </a:solidFill>
                <a:effectLst/>
                <a:latin typeface="+mj-lt"/>
              </a:rPr>
              <a:t>Tiglmamine</a:t>
            </a:r>
            <a:endParaRPr lang="fr-FR" sz="2000" b="1" i="0" u="none" strike="noStrike" dirty="0">
              <a:solidFill>
                <a:srgbClr val="F96835"/>
              </a:solidFill>
              <a:effectLst/>
              <a:latin typeface="+mj-lt"/>
            </a:endParaRPr>
          </a:p>
        </p:txBody>
      </p:sp>
    </p:spTree>
    <p:extLst>
      <p:ext uri="{BB962C8B-B14F-4D97-AF65-F5344CB8AC3E}">
        <p14:creationId xmlns:p14="http://schemas.microsoft.com/office/powerpoint/2010/main" val="3318648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07282-6299-55FB-B88F-416CDD3640AB}"/>
              </a:ext>
            </a:extLst>
          </p:cNvPr>
          <p:cNvSpPr>
            <a:spLocks noGrp="1"/>
          </p:cNvSpPr>
          <p:nvPr>
            <p:ph type="title"/>
          </p:nvPr>
        </p:nvSpPr>
        <p:spPr/>
        <p:txBody>
          <a:bodyPr/>
          <a:lstStyle/>
          <a:p>
            <a:r>
              <a:rPr lang="fr-FR" dirty="0"/>
              <a:t>Santé et sécurité : critères majeurs</a:t>
            </a:r>
          </a:p>
        </p:txBody>
      </p:sp>
      <p:sp>
        <p:nvSpPr>
          <p:cNvPr id="3" name="Espace réservé du contenu 2">
            <a:extLst>
              <a:ext uri="{FF2B5EF4-FFF2-40B4-BE49-F238E27FC236}">
                <a16:creationId xmlns:a16="http://schemas.microsoft.com/office/drawing/2014/main" id="{10C94364-3AC6-5564-EAE8-9D773E6D4E8F}"/>
              </a:ext>
            </a:extLst>
          </p:cNvPr>
          <p:cNvSpPr>
            <a:spLocks noGrp="1"/>
          </p:cNvSpPr>
          <p:nvPr>
            <p:ph idx="1"/>
          </p:nvPr>
        </p:nvSpPr>
        <p:spPr/>
        <p:txBody>
          <a:bodyPr>
            <a:normAutofit fontScale="85000" lnSpcReduction="20000"/>
          </a:bodyPr>
          <a:lstStyle/>
          <a:p>
            <a:r>
              <a:rPr lang="fr-FR" sz="2800" b="1" dirty="0">
                <a:solidFill>
                  <a:schemeClr val="accent6"/>
                </a:solidFill>
              </a:rPr>
              <a:t>Politique Santé et Sécurité</a:t>
            </a:r>
          </a:p>
          <a:p>
            <a:pPr lvl="1"/>
            <a:r>
              <a:rPr lang="fr-FR" sz="2100" dirty="0"/>
              <a:t>Pas de politique ou règlement écrit d'engagement à respecter sur la santé et la sécurité. </a:t>
            </a:r>
          </a:p>
          <a:p>
            <a:pPr lvl="1"/>
            <a:r>
              <a:rPr lang="fr-FR" sz="2100" dirty="0"/>
              <a:t>Pas de comité de santé et sécurité ni représentant chargé de contrôler l'application des dispositions légales, mais surveillance des accidents du travail par le secrétariat.</a:t>
            </a:r>
          </a:p>
          <a:p>
            <a:pPr lvl="1"/>
            <a:r>
              <a:rPr lang="fr-FR" sz="2100" dirty="0"/>
              <a:t>Seul requis (réglementation) : radio des poumons, pas suffisant au vu de la présence de CMR.</a:t>
            </a:r>
          </a:p>
          <a:p>
            <a:pPr marL="704850" lvl="1" indent="-342900">
              <a:buFont typeface="Wingdings" panose="05000000000000000000" pitchFamily="2" charset="2"/>
              <a:buChar char="à"/>
            </a:pPr>
            <a:r>
              <a:rPr lang="fr-FR" sz="2100" b="1" i="1" dirty="0">
                <a:solidFill>
                  <a:srgbClr val="7030A0"/>
                </a:solidFill>
                <a:sym typeface="Wingdings" panose="05000000000000000000" pitchFamily="2" charset="2"/>
              </a:rPr>
              <a:t>Finaliser le règlement intérieur ; formaliser une politique santé et sécurité stricte et basée sur l’évaluation des risques (voir ci-dessous)</a:t>
            </a:r>
          </a:p>
          <a:p>
            <a:r>
              <a:rPr lang="fr-FR" sz="2800" b="1" dirty="0">
                <a:solidFill>
                  <a:srgbClr val="FF0000"/>
                </a:solidFill>
              </a:rPr>
              <a:t>Evaluation des risques // Analyse et gestion des risques</a:t>
            </a:r>
          </a:p>
          <a:p>
            <a:pPr lvl="1"/>
            <a:r>
              <a:rPr lang="fr-FR" sz="2100" dirty="0"/>
              <a:t>Audit HACCP réalisé en 2018 avec points d’attention majeurs dont plusieurs n’ont pas été adressés</a:t>
            </a:r>
          </a:p>
          <a:p>
            <a:pPr lvl="1"/>
            <a:r>
              <a:rPr lang="fr-FR" sz="2100" dirty="0"/>
              <a:t>Nombreux risques associés à la présence de matériaux chimiques et explosifs, et instructions d’utilisation pas suffisantes : solvants (hexane, éthanol), vapeur d’eau (risque de brûlure), toluène, alambics de taille importante (poids des couvercles à la manipulation, et un produit de nettoyage à risque (phosphate trisodique)</a:t>
            </a:r>
          </a:p>
          <a:p>
            <a:pPr marL="704850" lvl="1" indent="-342900">
              <a:buFont typeface="Wingdings" panose="05000000000000000000" pitchFamily="2" charset="2"/>
              <a:buChar char="à"/>
            </a:pPr>
            <a:r>
              <a:rPr lang="fr-FR" sz="2100" b="1" i="1" dirty="0">
                <a:solidFill>
                  <a:srgbClr val="7030A0"/>
                </a:solidFill>
                <a:sym typeface="Wingdings" panose="05000000000000000000" pitchFamily="2" charset="2"/>
              </a:rPr>
              <a:t>Réévaluer les risques humains (mesure d’exposition à des produits dangereux pour les voies respiratoires et cutanée</a:t>
            </a:r>
          </a:p>
          <a:p>
            <a:pPr marL="704850" lvl="1" indent="-342900">
              <a:buFont typeface="Wingdings" panose="05000000000000000000" pitchFamily="2" charset="2"/>
              <a:buChar char="à"/>
            </a:pPr>
            <a:r>
              <a:rPr lang="fr-FR" sz="2100" b="1" i="1" dirty="0">
                <a:solidFill>
                  <a:srgbClr val="7030A0"/>
                </a:solidFill>
                <a:sym typeface="Wingdings" panose="05000000000000000000" pitchFamily="2" charset="2"/>
              </a:rPr>
              <a:t>Mettre en place un manuel d’instruction de manipulation ; prendre les mesures de mitigation ; former les employés</a:t>
            </a:r>
            <a:endParaRPr lang="fr-FR" sz="2200" dirty="0"/>
          </a:p>
          <a:p>
            <a:endParaRPr lang="fr-FR" dirty="0"/>
          </a:p>
        </p:txBody>
      </p:sp>
      <p:sp>
        <p:nvSpPr>
          <p:cNvPr id="4" name="Espace réservé du numéro de diapositive 3">
            <a:extLst>
              <a:ext uri="{FF2B5EF4-FFF2-40B4-BE49-F238E27FC236}">
                <a16:creationId xmlns:a16="http://schemas.microsoft.com/office/drawing/2014/main" id="{82662965-AA7C-BC82-5D47-7F39D8CB08FD}"/>
              </a:ext>
            </a:extLst>
          </p:cNvPr>
          <p:cNvSpPr>
            <a:spLocks noGrp="1"/>
          </p:cNvSpPr>
          <p:nvPr>
            <p:ph type="sldNum" sz="quarter" idx="12"/>
          </p:nvPr>
        </p:nvSpPr>
        <p:spPr/>
        <p:txBody>
          <a:bodyPr/>
          <a:lstStyle/>
          <a:p>
            <a:fld id="{2C6DD025-4360-4C51-9DE5-AF9C0967F5A9}" type="slidenum">
              <a:rPr lang="fr-FR" smtClean="0"/>
              <a:pPr/>
              <a:t>23</a:t>
            </a:fld>
            <a:endParaRPr lang="fr-FR" dirty="0"/>
          </a:p>
        </p:txBody>
      </p:sp>
      <p:sp>
        <p:nvSpPr>
          <p:cNvPr id="5" name="Espace réservé de la date 4">
            <a:extLst>
              <a:ext uri="{FF2B5EF4-FFF2-40B4-BE49-F238E27FC236}">
                <a16:creationId xmlns:a16="http://schemas.microsoft.com/office/drawing/2014/main" id="{4A6B1B16-8D61-3B2A-B566-687BC0C9AD3B}"/>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
        <p:nvSpPr>
          <p:cNvPr id="7" name="ZoneTexte 6">
            <a:extLst>
              <a:ext uri="{FF2B5EF4-FFF2-40B4-BE49-F238E27FC236}">
                <a16:creationId xmlns:a16="http://schemas.microsoft.com/office/drawing/2014/main" id="{661D5FF2-7283-C2CF-72A8-3821CB03923E}"/>
              </a:ext>
            </a:extLst>
          </p:cNvPr>
          <p:cNvSpPr txBox="1"/>
          <p:nvPr/>
        </p:nvSpPr>
        <p:spPr>
          <a:xfrm rot="16200000">
            <a:off x="-3228945" y="3228945"/>
            <a:ext cx="6858000" cy="400110"/>
          </a:xfrm>
          <a:prstGeom prst="rect">
            <a:avLst/>
          </a:prstGeom>
          <a:solidFill>
            <a:schemeClr val="bg2"/>
          </a:solidFill>
        </p:spPr>
        <p:txBody>
          <a:bodyPr wrap="square">
            <a:spAutoFit/>
          </a:bodyPr>
          <a:lstStyle/>
          <a:p>
            <a:pPr algn="ctr" fontAlgn="ctr"/>
            <a:r>
              <a:rPr lang="fr-FR" sz="2000" b="1" i="0" u="none" strike="noStrike" dirty="0">
                <a:solidFill>
                  <a:srgbClr val="F96835"/>
                </a:solidFill>
                <a:effectLst/>
                <a:latin typeface="+mj-lt"/>
              </a:rPr>
              <a:t>Site industriel </a:t>
            </a:r>
            <a:r>
              <a:rPr lang="fr-FR" sz="2000" b="1" i="0" u="none" strike="noStrike" dirty="0" err="1">
                <a:solidFill>
                  <a:srgbClr val="F96835"/>
                </a:solidFill>
                <a:effectLst/>
                <a:latin typeface="+mj-lt"/>
              </a:rPr>
              <a:t>Biolandes</a:t>
            </a:r>
            <a:r>
              <a:rPr lang="fr-FR" sz="2000" b="1" i="0" u="none" strike="noStrike" dirty="0">
                <a:solidFill>
                  <a:srgbClr val="F96835"/>
                </a:solidFill>
                <a:effectLst/>
                <a:latin typeface="+mj-lt"/>
              </a:rPr>
              <a:t> Maroc</a:t>
            </a:r>
          </a:p>
        </p:txBody>
      </p:sp>
    </p:spTree>
    <p:extLst>
      <p:ext uri="{BB962C8B-B14F-4D97-AF65-F5344CB8AC3E}">
        <p14:creationId xmlns:p14="http://schemas.microsoft.com/office/powerpoint/2010/main" val="2180625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07282-6299-55FB-B88F-416CDD3640AB}"/>
              </a:ext>
            </a:extLst>
          </p:cNvPr>
          <p:cNvSpPr>
            <a:spLocks noGrp="1"/>
          </p:cNvSpPr>
          <p:nvPr>
            <p:ph type="title"/>
          </p:nvPr>
        </p:nvSpPr>
        <p:spPr/>
        <p:txBody>
          <a:bodyPr/>
          <a:lstStyle/>
          <a:p>
            <a:r>
              <a:rPr lang="fr-FR" dirty="0"/>
              <a:t>Santé et sécurité : critères majeurs</a:t>
            </a:r>
          </a:p>
        </p:txBody>
      </p:sp>
      <p:sp>
        <p:nvSpPr>
          <p:cNvPr id="3" name="Espace réservé du contenu 2">
            <a:extLst>
              <a:ext uri="{FF2B5EF4-FFF2-40B4-BE49-F238E27FC236}">
                <a16:creationId xmlns:a16="http://schemas.microsoft.com/office/drawing/2014/main" id="{10C94364-3AC6-5564-EAE8-9D773E6D4E8F}"/>
              </a:ext>
            </a:extLst>
          </p:cNvPr>
          <p:cNvSpPr>
            <a:spLocks noGrp="1"/>
          </p:cNvSpPr>
          <p:nvPr>
            <p:ph idx="1"/>
          </p:nvPr>
        </p:nvSpPr>
        <p:spPr/>
        <p:txBody>
          <a:bodyPr>
            <a:normAutofit fontScale="92500"/>
          </a:bodyPr>
          <a:lstStyle/>
          <a:p>
            <a:r>
              <a:rPr lang="fr-FR" sz="2800" b="1" dirty="0">
                <a:solidFill>
                  <a:schemeClr val="accent6"/>
                </a:solidFill>
              </a:rPr>
              <a:t>Cadre et conditions de travail</a:t>
            </a:r>
          </a:p>
          <a:p>
            <a:pPr lvl="1"/>
            <a:r>
              <a:rPr lang="fr-FR" sz="2100" dirty="0"/>
              <a:t>Vestiaires, sanitaires, local cuisine et eau potable à disposition des salariés</a:t>
            </a:r>
          </a:p>
          <a:p>
            <a:pPr lvl="1"/>
            <a:r>
              <a:rPr lang="fr-FR" sz="2100" dirty="0"/>
              <a:t>Existence d’une salle de repos mais vide -&gt; nécessaire pour les travailleurs de nuit en cycle de récolte</a:t>
            </a:r>
          </a:p>
          <a:p>
            <a:pPr marL="704850" lvl="1" indent="-342900">
              <a:buFont typeface="Wingdings" panose="05000000000000000000" pitchFamily="2" charset="2"/>
              <a:buChar char="à"/>
            </a:pPr>
            <a:r>
              <a:rPr lang="fr-FR" sz="2100" b="1" i="1" dirty="0">
                <a:solidFill>
                  <a:srgbClr val="7030A0"/>
                </a:solidFill>
                <a:sym typeface="Wingdings" panose="05000000000000000000" pitchFamily="2" charset="2"/>
              </a:rPr>
              <a:t>Mettre à disposition une salle de repos pour les travailleurs de l’usine</a:t>
            </a:r>
          </a:p>
          <a:p>
            <a:r>
              <a:rPr lang="fr-FR" sz="2800" b="1" dirty="0">
                <a:solidFill>
                  <a:srgbClr val="FF0000"/>
                </a:solidFill>
              </a:rPr>
              <a:t>EPI (Equipements de protection individuelle)</a:t>
            </a:r>
          </a:p>
          <a:p>
            <a:pPr lvl="1"/>
            <a:r>
              <a:rPr lang="fr-FR" sz="2100" dirty="0"/>
              <a:t>Absence d’utilisation des EPI obligatoires (chaussures, gants) et manque critique de connaissances des raisons de leur utilisation</a:t>
            </a:r>
          </a:p>
          <a:p>
            <a:pPr lvl="1"/>
            <a:r>
              <a:rPr lang="fr-FR" sz="2100" dirty="0"/>
              <a:t>Non port systématique de masques respiratoires, des chaussures de sécurité ou des gants (manipulation des couvercles des alambics, protection lors de l’utilisation du produit de nettoyage)</a:t>
            </a:r>
          </a:p>
          <a:p>
            <a:pPr lvl="1"/>
            <a:r>
              <a:rPr lang="fr-FR" sz="2100" dirty="0"/>
              <a:t>Pas de vérification systématique des EPI ni panneaux pour notifier l’obligation</a:t>
            </a:r>
          </a:p>
          <a:p>
            <a:pPr marL="361950" lvl="1" indent="0">
              <a:buNone/>
            </a:pPr>
            <a:r>
              <a:rPr lang="fr-FR" sz="2100" b="1" i="1" dirty="0">
                <a:solidFill>
                  <a:srgbClr val="7030A0"/>
                </a:solidFill>
                <a:sym typeface="Wingdings" panose="05000000000000000000" pitchFamily="2" charset="2"/>
              </a:rPr>
              <a:t> Evaluer les besoins spécifiques en EPI adaptés aux risques identifiés ; distribuer les EPI et former à leur utilisation obligatoire ; mettre en place un mécanisme de surveillance ; afficher les instructions</a:t>
            </a:r>
            <a:endParaRPr lang="fr-FR" sz="2200" dirty="0"/>
          </a:p>
          <a:p>
            <a:endParaRPr lang="fr-FR" dirty="0"/>
          </a:p>
        </p:txBody>
      </p:sp>
      <p:sp>
        <p:nvSpPr>
          <p:cNvPr id="4" name="Espace réservé du numéro de diapositive 3">
            <a:extLst>
              <a:ext uri="{FF2B5EF4-FFF2-40B4-BE49-F238E27FC236}">
                <a16:creationId xmlns:a16="http://schemas.microsoft.com/office/drawing/2014/main" id="{82662965-AA7C-BC82-5D47-7F39D8CB08FD}"/>
              </a:ext>
            </a:extLst>
          </p:cNvPr>
          <p:cNvSpPr>
            <a:spLocks noGrp="1"/>
          </p:cNvSpPr>
          <p:nvPr>
            <p:ph type="sldNum" sz="quarter" idx="12"/>
          </p:nvPr>
        </p:nvSpPr>
        <p:spPr/>
        <p:txBody>
          <a:bodyPr/>
          <a:lstStyle/>
          <a:p>
            <a:fld id="{2C6DD025-4360-4C51-9DE5-AF9C0967F5A9}" type="slidenum">
              <a:rPr lang="fr-FR" smtClean="0"/>
              <a:pPr/>
              <a:t>24</a:t>
            </a:fld>
            <a:endParaRPr lang="fr-FR" dirty="0"/>
          </a:p>
        </p:txBody>
      </p:sp>
      <p:sp>
        <p:nvSpPr>
          <p:cNvPr id="5" name="Espace réservé de la date 4">
            <a:extLst>
              <a:ext uri="{FF2B5EF4-FFF2-40B4-BE49-F238E27FC236}">
                <a16:creationId xmlns:a16="http://schemas.microsoft.com/office/drawing/2014/main" id="{4A6B1B16-8D61-3B2A-B566-687BC0C9AD3B}"/>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
        <p:nvSpPr>
          <p:cNvPr id="7" name="ZoneTexte 6">
            <a:extLst>
              <a:ext uri="{FF2B5EF4-FFF2-40B4-BE49-F238E27FC236}">
                <a16:creationId xmlns:a16="http://schemas.microsoft.com/office/drawing/2014/main" id="{AD560455-E517-BD9E-79C9-320788057697}"/>
              </a:ext>
            </a:extLst>
          </p:cNvPr>
          <p:cNvSpPr txBox="1"/>
          <p:nvPr/>
        </p:nvSpPr>
        <p:spPr>
          <a:xfrm rot="16200000">
            <a:off x="-3228945" y="3228945"/>
            <a:ext cx="6858000" cy="400110"/>
          </a:xfrm>
          <a:prstGeom prst="rect">
            <a:avLst/>
          </a:prstGeom>
          <a:solidFill>
            <a:schemeClr val="bg2"/>
          </a:solidFill>
        </p:spPr>
        <p:txBody>
          <a:bodyPr wrap="square">
            <a:spAutoFit/>
          </a:bodyPr>
          <a:lstStyle/>
          <a:p>
            <a:pPr algn="ctr" fontAlgn="ctr"/>
            <a:r>
              <a:rPr lang="fr-FR" sz="2000" b="1" i="0" u="none" strike="noStrike" dirty="0">
                <a:solidFill>
                  <a:srgbClr val="F96835"/>
                </a:solidFill>
                <a:effectLst/>
                <a:latin typeface="+mj-lt"/>
              </a:rPr>
              <a:t>Site industriel </a:t>
            </a:r>
            <a:r>
              <a:rPr lang="fr-FR" sz="2000" b="1" i="0" u="none" strike="noStrike" dirty="0" err="1">
                <a:solidFill>
                  <a:srgbClr val="F96835"/>
                </a:solidFill>
                <a:effectLst/>
                <a:latin typeface="+mj-lt"/>
              </a:rPr>
              <a:t>Biolandes</a:t>
            </a:r>
            <a:r>
              <a:rPr lang="fr-FR" sz="2000" b="1" i="0" u="none" strike="noStrike" dirty="0">
                <a:solidFill>
                  <a:srgbClr val="F96835"/>
                </a:solidFill>
                <a:effectLst/>
                <a:latin typeface="+mj-lt"/>
              </a:rPr>
              <a:t> Maroc</a:t>
            </a:r>
          </a:p>
        </p:txBody>
      </p:sp>
    </p:spTree>
    <p:extLst>
      <p:ext uri="{BB962C8B-B14F-4D97-AF65-F5344CB8AC3E}">
        <p14:creationId xmlns:p14="http://schemas.microsoft.com/office/powerpoint/2010/main" val="3096444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07282-6299-55FB-B88F-416CDD3640AB}"/>
              </a:ext>
            </a:extLst>
          </p:cNvPr>
          <p:cNvSpPr>
            <a:spLocks noGrp="1"/>
          </p:cNvSpPr>
          <p:nvPr>
            <p:ph type="title"/>
          </p:nvPr>
        </p:nvSpPr>
        <p:spPr/>
        <p:txBody>
          <a:bodyPr/>
          <a:lstStyle/>
          <a:p>
            <a:r>
              <a:rPr lang="fr-FR" dirty="0"/>
              <a:t>Santé et sécurité : critères majeurs</a:t>
            </a:r>
          </a:p>
        </p:txBody>
      </p:sp>
      <p:sp>
        <p:nvSpPr>
          <p:cNvPr id="3" name="Espace réservé du contenu 2">
            <a:extLst>
              <a:ext uri="{FF2B5EF4-FFF2-40B4-BE49-F238E27FC236}">
                <a16:creationId xmlns:a16="http://schemas.microsoft.com/office/drawing/2014/main" id="{10C94364-3AC6-5564-EAE8-9D773E6D4E8F}"/>
              </a:ext>
            </a:extLst>
          </p:cNvPr>
          <p:cNvSpPr>
            <a:spLocks noGrp="1"/>
          </p:cNvSpPr>
          <p:nvPr>
            <p:ph idx="1"/>
          </p:nvPr>
        </p:nvSpPr>
        <p:spPr/>
        <p:txBody>
          <a:bodyPr>
            <a:normAutofit fontScale="92500" lnSpcReduction="20000"/>
          </a:bodyPr>
          <a:lstStyle/>
          <a:p>
            <a:r>
              <a:rPr lang="fr-FR" sz="2800" b="1" dirty="0">
                <a:solidFill>
                  <a:schemeClr val="accent6"/>
                </a:solidFill>
              </a:rPr>
              <a:t>Accidents de travail et surveillance de la santé / sécurité</a:t>
            </a:r>
          </a:p>
          <a:p>
            <a:pPr lvl="1"/>
            <a:r>
              <a:rPr lang="fr-FR" sz="2100" dirty="0"/>
              <a:t>Registre et suivi des accidents de travail effectif et en place, indemnisation prévue</a:t>
            </a:r>
          </a:p>
          <a:p>
            <a:pPr lvl="1"/>
            <a:r>
              <a:rPr lang="fr-FR" sz="2100" dirty="0"/>
              <a:t>Surveillance par radio des poumons, mais pas de surveillance à l’exposition de solvants (prise de sang)</a:t>
            </a:r>
          </a:p>
          <a:p>
            <a:pPr marL="704850" lvl="1" indent="-342900">
              <a:buFont typeface="Wingdings" panose="05000000000000000000" pitchFamily="2" charset="2"/>
              <a:buChar char="à"/>
            </a:pPr>
            <a:r>
              <a:rPr lang="fr-FR" sz="2100" b="1" i="1" dirty="0">
                <a:solidFill>
                  <a:srgbClr val="7030A0"/>
                </a:solidFill>
                <a:sym typeface="Wingdings" panose="05000000000000000000" pitchFamily="2" charset="2"/>
              </a:rPr>
              <a:t>Former et informer les travailleurs sur les risques spécifiques pour la santé humaine ; proposer des mécanismes de surveillance (ex. prise de sang annuelle) et suivi par la médecine du travail</a:t>
            </a:r>
          </a:p>
          <a:p>
            <a:r>
              <a:rPr lang="fr-FR" sz="2800" b="1" dirty="0">
                <a:solidFill>
                  <a:srgbClr val="FF0000"/>
                </a:solidFill>
              </a:rPr>
              <a:t>Présence de matières chimiques dangereuses, possibilité atmosphère explosive</a:t>
            </a:r>
          </a:p>
          <a:p>
            <a:pPr lvl="1"/>
            <a:r>
              <a:rPr lang="fr-FR" sz="2100" dirty="0"/>
              <a:t>Risques majeurs apparentés à la présence de matériaux chimiques et dangereux, pas d’évaluation des risques associés ni de l’atmosphère explosive </a:t>
            </a:r>
          </a:p>
          <a:p>
            <a:pPr lvl="1"/>
            <a:r>
              <a:rPr lang="fr-FR" sz="2100" dirty="0"/>
              <a:t>Absence de sécurisation du stockage des solvants multiples (ciel ouvert, pas de rétention, difficile de distinguer fûts propres des déchets)</a:t>
            </a:r>
          </a:p>
          <a:p>
            <a:pPr lvl="1"/>
            <a:r>
              <a:rPr lang="fr-FR" sz="2100" dirty="0"/>
              <a:t>Pas de conscience des risques associés à la manipulation de ces substances</a:t>
            </a:r>
          </a:p>
          <a:p>
            <a:pPr marL="361950" lvl="1" indent="0">
              <a:buNone/>
            </a:pPr>
            <a:r>
              <a:rPr lang="fr-FR" sz="2100" b="1" i="1" dirty="0">
                <a:solidFill>
                  <a:srgbClr val="7030A0"/>
                </a:solidFill>
                <a:sym typeface="Wingdings" panose="05000000000000000000" pitchFamily="2" charset="2"/>
              </a:rPr>
              <a:t> Point d’attention critique : évaluer précisément tous les risques chimiques associés (incl. réglementation marocaine), construire une unité de stockage aérée, meilleure distinction des fûts, rétention, éviter exposition au soleil, former les travailleurs à ces risques majeurs</a:t>
            </a:r>
            <a:endParaRPr lang="fr-FR" sz="2200" dirty="0"/>
          </a:p>
          <a:p>
            <a:endParaRPr lang="fr-FR" dirty="0"/>
          </a:p>
        </p:txBody>
      </p:sp>
      <p:sp>
        <p:nvSpPr>
          <p:cNvPr id="4" name="Espace réservé du numéro de diapositive 3">
            <a:extLst>
              <a:ext uri="{FF2B5EF4-FFF2-40B4-BE49-F238E27FC236}">
                <a16:creationId xmlns:a16="http://schemas.microsoft.com/office/drawing/2014/main" id="{82662965-AA7C-BC82-5D47-7F39D8CB08FD}"/>
              </a:ext>
            </a:extLst>
          </p:cNvPr>
          <p:cNvSpPr>
            <a:spLocks noGrp="1"/>
          </p:cNvSpPr>
          <p:nvPr>
            <p:ph type="sldNum" sz="quarter" idx="12"/>
          </p:nvPr>
        </p:nvSpPr>
        <p:spPr/>
        <p:txBody>
          <a:bodyPr/>
          <a:lstStyle/>
          <a:p>
            <a:fld id="{2C6DD025-4360-4C51-9DE5-AF9C0967F5A9}" type="slidenum">
              <a:rPr lang="fr-FR" smtClean="0"/>
              <a:pPr/>
              <a:t>25</a:t>
            </a:fld>
            <a:endParaRPr lang="fr-FR" dirty="0"/>
          </a:p>
        </p:txBody>
      </p:sp>
      <p:sp>
        <p:nvSpPr>
          <p:cNvPr id="5" name="Espace réservé de la date 4">
            <a:extLst>
              <a:ext uri="{FF2B5EF4-FFF2-40B4-BE49-F238E27FC236}">
                <a16:creationId xmlns:a16="http://schemas.microsoft.com/office/drawing/2014/main" id="{4A6B1B16-8D61-3B2A-B566-687BC0C9AD3B}"/>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
        <p:nvSpPr>
          <p:cNvPr id="7" name="ZoneTexte 6">
            <a:extLst>
              <a:ext uri="{FF2B5EF4-FFF2-40B4-BE49-F238E27FC236}">
                <a16:creationId xmlns:a16="http://schemas.microsoft.com/office/drawing/2014/main" id="{661D5FF2-7283-C2CF-72A8-3821CB03923E}"/>
              </a:ext>
            </a:extLst>
          </p:cNvPr>
          <p:cNvSpPr txBox="1"/>
          <p:nvPr/>
        </p:nvSpPr>
        <p:spPr>
          <a:xfrm rot="16200000">
            <a:off x="-3228945" y="3228945"/>
            <a:ext cx="6858000" cy="400110"/>
          </a:xfrm>
          <a:prstGeom prst="rect">
            <a:avLst/>
          </a:prstGeom>
          <a:solidFill>
            <a:schemeClr val="bg2"/>
          </a:solidFill>
        </p:spPr>
        <p:txBody>
          <a:bodyPr wrap="square">
            <a:spAutoFit/>
          </a:bodyPr>
          <a:lstStyle/>
          <a:p>
            <a:pPr algn="ctr" fontAlgn="ctr"/>
            <a:r>
              <a:rPr lang="fr-FR" sz="2000" b="1" i="0" u="none" strike="noStrike" dirty="0">
                <a:solidFill>
                  <a:srgbClr val="F96835"/>
                </a:solidFill>
                <a:effectLst/>
                <a:latin typeface="+mj-lt"/>
              </a:rPr>
              <a:t>Site industriel </a:t>
            </a:r>
            <a:r>
              <a:rPr lang="fr-FR" sz="2000" b="1" i="0" u="none" strike="noStrike" dirty="0" err="1">
                <a:solidFill>
                  <a:srgbClr val="F96835"/>
                </a:solidFill>
                <a:effectLst/>
                <a:latin typeface="+mj-lt"/>
              </a:rPr>
              <a:t>Biolandes</a:t>
            </a:r>
            <a:r>
              <a:rPr lang="fr-FR" sz="2000" b="1" i="0" u="none" strike="noStrike" dirty="0">
                <a:solidFill>
                  <a:srgbClr val="F96835"/>
                </a:solidFill>
                <a:effectLst/>
                <a:latin typeface="+mj-lt"/>
              </a:rPr>
              <a:t> Maroc</a:t>
            </a:r>
          </a:p>
        </p:txBody>
      </p:sp>
    </p:spTree>
    <p:extLst>
      <p:ext uri="{BB962C8B-B14F-4D97-AF65-F5344CB8AC3E}">
        <p14:creationId xmlns:p14="http://schemas.microsoft.com/office/powerpoint/2010/main" val="4175424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2F5E8F5-4FD7-1FB7-17D5-9AB855A45F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4112" y="684284"/>
            <a:ext cx="4404372" cy="5872496"/>
          </a:xfrm>
          <a:prstGeom prst="rect">
            <a:avLst/>
          </a:prstGeom>
        </p:spPr>
      </p:pic>
      <p:pic>
        <p:nvPicPr>
          <p:cNvPr id="5" name="Image 4">
            <a:extLst>
              <a:ext uri="{FF2B5EF4-FFF2-40B4-BE49-F238E27FC236}">
                <a16:creationId xmlns:a16="http://schemas.microsoft.com/office/drawing/2014/main" id="{7B4DB88C-D894-8C1B-C7A5-AE5017440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1915268"/>
            <a:ext cx="6188682" cy="4641512"/>
          </a:xfrm>
          <a:prstGeom prst="rect">
            <a:avLst/>
          </a:prstGeom>
        </p:spPr>
      </p:pic>
      <p:pic>
        <p:nvPicPr>
          <p:cNvPr id="1026" name="Image 6">
            <a:extLst>
              <a:ext uri="{FF2B5EF4-FFF2-40B4-BE49-F238E27FC236}">
                <a16:creationId xmlns:a16="http://schemas.microsoft.com/office/drawing/2014/main" id="{3C41AE00-B09A-A301-707A-2794002F3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52" y="188640"/>
            <a:ext cx="5472608" cy="145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59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07282-6299-55FB-B88F-416CDD3640AB}"/>
              </a:ext>
            </a:extLst>
          </p:cNvPr>
          <p:cNvSpPr>
            <a:spLocks noGrp="1"/>
          </p:cNvSpPr>
          <p:nvPr>
            <p:ph type="title"/>
          </p:nvPr>
        </p:nvSpPr>
        <p:spPr/>
        <p:txBody>
          <a:bodyPr/>
          <a:lstStyle/>
          <a:p>
            <a:r>
              <a:rPr lang="fr-FR" dirty="0"/>
              <a:t>Impact local : critères majeurs</a:t>
            </a:r>
          </a:p>
        </p:txBody>
      </p:sp>
      <p:sp>
        <p:nvSpPr>
          <p:cNvPr id="3" name="Espace réservé du contenu 2">
            <a:extLst>
              <a:ext uri="{FF2B5EF4-FFF2-40B4-BE49-F238E27FC236}">
                <a16:creationId xmlns:a16="http://schemas.microsoft.com/office/drawing/2014/main" id="{10C94364-3AC6-5564-EAE8-9D773E6D4E8F}"/>
              </a:ext>
            </a:extLst>
          </p:cNvPr>
          <p:cNvSpPr>
            <a:spLocks noGrp="1"/>
          </p:cNvSpPr>
          <p:nvPr>
            <p:ph idx="1"/>
          </p:nvPr>
        </p:nvSpPr>
        <p:spPr/>
        <p:txBody>
          <a:bodyPr>
            <a:normAutofit fontScale="92500" lnSpcReduction="10000"/>
          </a:bodyPr>
          <a:lstStyle/>
          <a:p>
            <a:r>
              <a:rPr lang="fr-FR" sz="2800" b="1" dirty="0">
                <a:solidFill>
                  <a:schemeClr val="accent6"/>
                </a:solidFill>
              </a:rPr>
              <a:t>Contribution au revenu décent</a:t>
            </a:r>
          </a:p>
          <a:p>
            <a:pPr lvl="1"/>
            <a:r>
              <a:rPr lang="fr-FR" sz="2100" dirty="0"/>
              <a:t>Aucune étude sur le revenu décent réalisé par l’entreprise ou dans la région</a:t>
            </a:r>
          </a:p>
          <a:p>
            <a:pPr lvl="1"/>
            <a:r>
              <a:rPr lang="fr-FR" sz="2100" dirty="0"/>
              <a:t>Tailleurs et salariés permanents payés plus que le SMIG/SMAG.</a:t>
            </a:r>
          </a:p>
          <a:p>
            <a:pPr lvl="1"/>
            <a:r>
              <a:rPr lang="fr-FR" sz="2100" dirty="0"/>
              <a:t>Cueilleuses vivent souvent dans des conditions difficiles et souvent sans emploi par ailleurs, durée de rémunération pas suffisante notamment avec l’augmentation du coût de la vie.</a:t>
            </a:r>
          </a:p>
          <a:p>
            <a:pPr marL="704850" lvl="1" indent="-342900">
              <a:buFont typeface="Wingdings" panose="05000000000000000000" pitchFamily="2" charset="2"/>
              <a:buChar char="à"/>
            </a:pPr>
            <a:r>
              <a:rPr lang="fr-FR" sz="2100" b="1" i="1" dirty="0">
                <a:solidFill>
                  <a:srgbClr val="7030A0"/>
                </a:solidFill>
                <a:sym typeface="Wingdings" panose="05000000000000000000" pitchFamily="2" charset="2"/>
              </a:rPr>
              <a:t>Estimer le revenu décent des travailleuses, étudier les propositions permettant d’allonger la durée ou montant de rémunération (autres tâches identifiées, système de primes, etc.)</a:t>
            </a:r>
          </a:p>
          <a:p>
            <a:r>
              <a:rPr lang="fr-FR" sz="2800" b="1" dirty="0">
                <a:solidFill>
                  <a:srgbClr val="FFC000"/>
                </a:solidFill>
              </a:rPr>
              <a:t>Egalité de genre</a:t>
            </a:r>
          </a:p>
          <a:p>
            <a:pPr lvl="1"/>
            <a:r>
              <a:rPr lang="fr-FR" sz="2100" dirty="0"/>
              <a:t>Travailleuses saisonnières bénéficient d'un revenu aux normes nationales. Conditions de transport prises en charge par l’entreprise pour limiter les enjeux sécuritaires et inégalités</a:t>
            </a:r>
          </a:p>
          <a:p>
            <a:pPr lvl="1"/>
            <a:r>
              <a:rPr lang="fr-FR" sz="2100" dirty="0"/>
              <a:t>La part des cheffes d'équipes femmes est faible mais croissante (5 sur 35), à favoriser pour éviter les abus basés sur le genre (autoritarisme)</a:t>
            </a:r>
          </a:p>
          <a:p>
            <a:pPr lvl="1"/>
            <a:r>
              <a:rPr lang="fr-FR" sz="2100" dirty="0"/>
              <a:t>Salaires semblent basés sur la pénibilité et technicité (différence cueilleuses et tailleurs).</a:t>
            </a:r>
          </a:p>
          <a:p>
            <a:pPr marL="361950" lvl="1" indent="0">
              <a:buNone/>
            </a:pPr>
            <a:r>
              <a:rPr lang="fr-FR" sz="2100" b="1" i="1" dirty="0">
                <a:solidFill>
                  <a:srgbClr val="7030A0"/>
                </a:solidFill>
                <a:sym typeface="Wingdings" panose="05000000000000000000" pitchFamily="2" charset="2"/>
              </a:rPr>
              <a:t> Favoriser les cheffes d’équipes femmes et limiter les discriminations basées sur le genre</a:t>
            </a:r>
            <a:endParaRPr lang="fr-FR" sz="2200" dirty="0"/>
          </a:p>
          <a:p>
            <a:endParaRPr lang="fr-FR" dirty="0"/>
          </a:p>
        </p:txBody>
      </p:sp>
      <p:sp>
        <p:nvSpPr>
          <p:cNvPr id="4" name="Espace réservé du numéro de diapositive 3">
            <a:extLst>
              <a:ext uri="{FF2B5EF4-FFF2-40B4-BE49-F238E27FC236}">
                <a16:creationId xmlns:a16="http://schemas.microsoft.com/office/drawing/2014/main" id="{82662965-AA7C-BC82-5D47-7F39D8CB08FD}"/>
              </a:ext>
            </a:extLst>
          </p:cNvPr>
          <p:cNvSpPr>
            <a:spLocks noGrp="1"/>
          </p:cNvSpPr>
          <p:nvPr>
            <p:ph type="sldNum" sz="quarter" idx="12"/>
          </p:nvPr>
        </p:nvSpPr>
        <p:spPr/>
        <p:txBody>
          <a:bodyPr/>
          <a:lstStyle/>
          <a:p>
            <a:fld id="{2C6DD025-4360-4C51-9DE5-AF9C0967F5A9}" type="slidenum">
              <a:rPr lang="fr-FR" smtClean="0"/>
              <a:pPr/>
              <a:t>27</a:t>
            </a:fld>
            <a:endParaRPr lang="fr-FR" dirty="0"/>
          </a:p>
        </p:txBody>
      </p:sp>
      <p:sp>
        <p:nvSpPr>
          <p:cNvPr id="5" name="Espace réservé de la date 4">
            <a:extLst>
              <a:ext uri="{FF2B5EF4-FFF2-40B4-BE49-F238E27FC236}">
                <a16:creationId xmlns:a16="http://schemas.microsoft.com/office/drawing/2014/main" id="{4A6B1B16-8D61-3B2A-B566-687BC0C9AD3B}"/>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Tree>
    <p:extLst>
      <p:ext uri="{BB962C8B-B14F-4D97-AF65-F5344CB8AC3E}">
        <p14:creationId xmlns:p14="http://schemas.microsoft.com/office/powerpoint/2010/main" val="308023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07282-6299-55FB-B88F-416CDD3640AB}"/>
              </a:ext>
            </a:extLst>
          </p:cNvPr>
          <p:cNvSpPr>
            <a:spLocks noGrp="1"/>
          </p:cNvSpPr>
          <p:nvPr>
            <p:ph type="title"/>
          </p:nvPr>
        </p:nvSpPr>
        <p:spPr/>
        <p:txBody>
          <a:bodyPr/>
          <a:lstStyle/>
          <a:p>
            <a:r>
              <a:rPr lang="fr-FR" dirty="0"/>
              <a:t>Environnement &amp; Biodiversité : critères majeurs</a:t>
            </a:r>
          </a:p>
        </p:txBody>
      </p:sp>
      <p:sp>
        <p:nvSpPr>
          <p:cNvPr id="3" name="Espace réservé du contenu 2">
            <a:extLst>
              <a:ext uri="{FF2B5EF4-FFF2-40B4-BE49-F238E27FC236}">
                <a16:creationId xmlns:a16="http://schemas.microsoft.com/office/drawing/2014/main" id="{10C94364-3AC6-5564-EAE8-9D773E6D4E8F}"/>
              </a:ext>
            </a:extLst>
          </p:cNvPr>
          <p:cNvSpPr>
            <a:spLocks noGrp="1"/>
          </p:cNvSpPr>
          <p:nvPr>
            <p:ph idx="1"/>
          </p:nvPr>
        </p:nvSpPr>
        <p:spPr/>
        <p:txBody>
          <a:bodyPr>
            <a:normAutofit/>
          </a:bodyPr>
          <a:lstStyle/>
          <a:p>
            <a:r>
              <a:rPr lang="fr-FR" sz="2800" b="1" dirty="0">
                <a:solidFill>
                  <a:srgbClr val="00B050"/>
                </a:solidFill>
              </a:rPr>
              <a:t>Gestion du sol</a:t>
            </a:r>
          </a:p>
          <a:p>
            <a:pPr lvl="1"/>
            <a:r>
              <a:rPr lang="fr-FR" sz="2100" dirty="0"/>
              <a:t>Analyses physico-chimiques régulières, peu de traces d’érosion constatées, pratiques favorables à la conservation des sols et de leur teneur en éléments nutritifs (paillage, couverture du sol, désherbage limité). Monoculture peut favoriser la perte de fertilité.</a:t>
            </a:r>
          </a:p>
          <a:p>
            <a:r>
              <a:rPr lang="fr-FR" sz="2800" b="1" dirty="0">
                <a:solidFill>
                  <a:srgbClr val="FF0000"/>
                </a:solidFill>
              </a:rPr>
              <a:t>Gestion de l’eau</a:t>
            </a:r>
          </a:p>
          <a:p>
            <a:pPr lvl="1"/>
            <a:r>
              <a:rPr lang="fr-FR" sz="2100" dirty="0"/>
              <a:t>Stress hydrique, sécheresses structurelles et baisse conséquente de la pluviométrie : risque majeur car déficit hydrique constaté</a:t>
            </a:r>
          </a:p>
          <a:p>
            <a:pPr lvl="1"/>
            <a:r>
              <a:rPr lang="fr-FR" sz="2100" dirty="0"/>
              <a:t>Besoins en eau actuellement couverts par une pluviométrie devenue rare (&lt; 400mm/an), et par le système goutte à goutte, mais nappe superficielle avec risque de tarissement élevé de par la baisse de pluviométrie. Pas de suivi de la consommation annuelle en eau</a:t>
            </a:r>
          </a:p>
          <a:p>
            <a:pPr marL="704850" lvl="1" indent="-342900">
              <a:buFont typeface="Wingdings" panose="05000000000000000000" pitchFamily="2" charset="2"/>
              <a:buChar char="à"/>
            </a:pPr>
            <a:r>
              <a:rPr lang="fr-FR" sz="2100" b="1" i="1" dirty="0">
                <a:solidFill>
                  <a:srgbClr val="7030A0"/>
                </a:solidFill>
                <a:sym typeface="Wingdings" panose="05000000000000000000" pitchFamily="2" charset="2"/>
              </a:rPr>
              <a:t>Enregistrer et évaluer l’utilisation de la ressource en eau, et optimiser la consommation d’eau (sondes piézométriques, capteurs d’humidité, etc.)</a:t>
            </a:r>
          </a:p>
        </p:txBody>
      </p:sp>
      <p:sp>
        <p:nvSpPr>
          <p:cNvPr id="4" name="Espace réservé du numéro de diapositive 3">
            <a:extLst>
              <a:ext uri="{FF2B5EF4-FFF2-40B4-BE49-F238E27FC236}">
                <a16:creationId xmlns:a16="http://schemas.microsoft.com/office/drawing/2014/main" id="{82662965-AA7C-BC82-5D47-7F39D8CB08FD}"/>
              </a:ext>
            </a:extLst>
          </p:cNvPr>
          <p:cNvSpPr>
            <a:spLocks noGrp="1"/>
          </p:cNvSpPr>
          <p:nvPr>
            <p:ph type="sldNum" sz="quarter" idx="12"/>
          </p:nvPr>
        </p:nvSpPr>
        <p:spPr/>
        <p:txBody>
          <a:bodyPr/>
          <a:lstStyle/>
          <a:p>
            <a:fld id="{2C6DD025-4360-4C51-9DE5-AF9C0967F5A9}" type="slidenum">
              <a:rPr lang="fr-FR" smtClean="0"/>
              <a:pPr/>
              <a:t>28</a:t>
            </a:fld>
            <a:endParaRPr lang="fr-FR" dirty="0"/>
          </a:p>
        </p:txBody>
      </p:sp>
      <p:sp>
        <p:nvSpPr>
          <p:cNvPr id="5" name="Espace réservé de la date 4">
            <a:extLst>
              <a:ext uri="{FF2B5EF4-FFF2-40B4-BE49-F238E27FC236}">
                <a16:creationId xmlns:a16="http://schemas.microsoft.com/office/drawing/2014/main" id="{4A6B1B16-8D61-3B2A-B566-687BC0C9AD3B}"/>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
        <p:nvSpPr>
          <p:cNvPr id="6" name="ZoneTexte 5">
            <a:extLst>
              <a:ext uri="{FF2B5EF4-FFF2-40B4-BE49-F238E27FC236}">
                <a16:creationId xmlns:a16="http://schemas.microsoft.com/office/drawing/2014/main" id="{6BBA7445-0DBA-A06C-6F3D-22618FF32146}"/>
              </a:ext>
            </a:extLst>
          </p:cNvPr>
          <p:cNvSpPr txBox="1"/>
          <p:nvPr/>
        </p:nvSpPr>
        <p:spPr>
          <a:xfrm rot="16200000">
            <a:off x="-3228945" y="3228945"/>
            <a:ext cx="6858000" cy="400110"/>
          </a:xfrm>
          <a:prstGeom prst="rect">
            <a:avLst/>
          </a:prstGeom>
          <a:solidFill>
            <a:srgbClr val="F9EEED"/>
          </a:solidFill>
        </p:spPr>
        <p:txBody>
          <a:bodyPr wrap="square">
            <a:spAutoFit/>
          </a:bodyPr>
          <a:lstStyle/>
          <a:p>
            <a:pPr algn="ctr" fontAlgn="ctr"/>
            <a:r>
              <a:rPr lang="fr-FR" sz="2000" b="1" i="0" u="none" strike="noStrike" dirty="0">
                <a:solidFill>
                  <a:srgbClr val="F96835"/>
                </a:solidFill>
                <a:effectLst/>
                <a:latin typeface="+mj-lt"/>
              </a:rPr>
              <a:t>Ferme </a:t>
            </a:r>
            <a:r>
              <a:rPr lang="fr-FR" sz="2000" b="1" i="0" u="none" strike="noStrike" dirty="0" err="1">
                <a:solidFill>
                  <a:srgbClr val="F96835"/>
                </a:solidFill>
                <a:effectLst/>
                <a:latin typeface="+mj-lt"/>
              </a:rPr>
              <a:t>Tiglmamine</a:t>
            </a:r>
            <a:endParaRPr lang="fr-FR" sz="2000" b="1" i="0" u="none" strike="noStrike" dirty="0">
              <a:solidFill>
                <a:srgbClr val="F96835"/>
              </a:solidFill>
              <a:effectLst/>
              <a:latin typeface="+mj-lt"/>
            </a:endParaRPr>
          </a:p>
        </p:txBody>
      </p:sp>
    </p:spTree>
    <p:extLst>
      <p:ext uri="{BB962C8B-B14F-4D97-AF65-F5344CB8AC3E}">
        <p14:creationId xmlns:p14="http://schemas.microsoft.com/office/powerpoint/2010/main" val="1928914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07282-6299-55FB-B88F-416CDD3640AB}"/>
              </a:ext>
            </a:extLst>
          </p:cNvPr>
          <p:cNvSpPr>
            <a:spLocks noGrp="1"/>
          </p:cNvSpPr>
          <p:nvPr>
            <p:ph type="title"/>
          </p:nvPr>
        </p:nvSpPr>
        <p:spPr/>
        <p:txBody>
          <a:bodyPr/>
          <a:lstStyle/>
          <a:p>
            <a:r>
              <a:rPr lang="fr-FR" dirty="0"/>
              <a:t>Environnement &amp; Biodiversité : critères majeurs</a:t>
            </a:r>
          </a:p>
        </p:txBody>
      </p:sp>
      <p:sp>
        <p:nvSpPr>
          <p:cNvPr id="3" name="Espace réservé du contenu 2">
            <a:extLst>
              <a:ext uri="{FF2B5EF4-FFF2-40B4-BE49-F238E27FC236}">
                <a16:creationId xmlns:a16="http://schemas.microsoft.com/office/drawing/2014/main" id="{10C94364-3AC6-5564-EAE8-9D773E6D4E8F}"/>
              </a:ext>
            </a:extLst>
          </p:cNvPr>
          <p:cNvSpPr>
            <a:spLocks noGrp="1"/>
          </p:cNvSpPr>
          <p:nvPr>
            <p:ph idx="1"/>
          </p:nvPr>
        </p:nvSpPr>
        <p:spPr/>
        <p:txBody>
          <a:bodyPr>
            <a:normAutofit/>
          </a:bodyPr>
          <a:lstStyle/>
          <a:p>
            <a:r>
              <a:rPr lang="fr-FR" sz="2800" b="1" dirty="0">
                <a:solidFill>
                  <a:srgbClr val="00B050"/>
                </a:solidFill>
              </a:rPr>
              <a:t>Gestion des cultures</a:t>
            </a:r>
          </a:p>
          <a:p>
            <a:pPr lvl="1"/>
            <a:r>
              <a:rPr lang="fr-FR" sz="2100" dirty="0"/>
              <a:t>Gestion effective et rigoureuse, parcelle cartographiées et maitrisées, suivi des conditions météorologiques, production biologique, bon entretien (taille des arbres) et pratiques respectueuses de l’environnement. Point d’attention sur le déficit hydrique qui pourra être amené à faire revoir à la baisse la production (du moins limiter l’augmentation)</a:t>
            </a:r>
          </a:p>
          <a:p>
            <a:r>
              <a:rPr lang="fr-FR" sz="2800" b="1" dirty="0">
                <a:solidFill>
                  <a:schemeClr val="accent6"/>
                </a:solidFill>
              </a:rPr>
              <a:t>Biodiversité</a:t>
            </a:r>
          </a:p>
          <a:p>
            <a:pPr lvl="1"/>
            <a:r>
              <a:rPr lang="fr-FR" sz="2100" dirty="0"/>
              <a:t>Pas d’espèces invasives, bigaradier déjà présent et adapté dans la région</a:t>
            </a:r>
          </a:p>
          <a:p>
            <a:pPr lvl="1"/>
            <a:r>
              <a:rPr lang="fr-FR" sz="2100" dirty="0"/>
              <a:t>Non-utilisation de produits chimiques et plantation de bordures de haies</a:t>
            </a:r>
          </a:p>
          <a:p>
            <a:pPr lvl="1"/>
            <a:r>
              <a:rPr lang="fr-FR" sz="2100" dirty="0" err="1"/>
              <a:t>Agrobiodiversité</a:t>
            </a:r>
            <a:r>
              <a:rPr lang="fr-FR" sz="2100" dirty="0"/>
              <a:t> présente à l’échelle de la ferme, mais pas des parcelles</a:t>
            </a:r>
          </a:p>
          <a:p>
            <a:pPr marL="361950" lvl="1" indent="0">
              <a:buNone/>
            </a:pPr>
            <a:r>
              <a:rPr lang="fr-FR" sz="2100" b="1" i="1" dirty="0">
                <a:solidFill>
                  <a:srgbClr val="7030A0"/>
                </a:solidFill>
                <a:sym typeface="Wingdings" panose="05000000000000000000" pitchFamily="2" charset="2"/>
              </a:rPr>
              <a:t> Favoriser l’</a:t>
            </a:r>
            <a:r>
              <a:rPr lang="fr-FR" sz="2100" b="1" i="1" dirty="0" err="1">
                <a:solidFill>
                  <a:srgbClr val="7030A0"/>
                </a:solidFill>
                <a:sym typeface="Wingdings" panose="05000000000000000000" pitchFamily="2" charset="2"/>
              </a:rPr>
              <a:t>agrobiodiversité</a:t>
            </a:r>
            <a:r>
              <a:rPr lang="fr-FR" sz="2100" b="1" i="1" dirty="0">
                <a:solidFill>
                  <a:srgbClr val="7030A0"/>
                </a:solidFill>
                <a:sym typeface="Wingdings" panose="05000000000000000000" pitchFamily="2" charset="2"/>
              </a:rPr>
              <a:t> et associations culturales sur les parcelles</a:t>
            </a:r>
            <a:endParaRPr lang="fr-FR" sz="2200" dirty="0"/>
          </a:p>
          <a:p>
            <a:endParaRPr lang="fr-FR" dirty="0"/>
          </a:p>
        </p:txBody>
      </p:sp>
      <p:sp>
        <p:nvSpPr>
          <p:cNvPr id="4" name="Espace réservé du numéro de diapositive 3">
            <a:extLst>
              <a:ext uri="{FF2B5EF4-FFF2-40B4-BE49-F238E27FC236}">
                <a16:creationId xmlns:a16="http://schemas.microsoft.com/office/drawing/2014/main" id="{82662965-AA7C-BC82-5D47-7F39D8CB08FD}"/>
              </a:ext>
            </a:extLst>
          </p:cNvPr>
          <p:cNvSpPr>
            <a:spLocks noGrp="1"/>
          </p:cNvSpPr>
          <p:nvPr>
            <p:ph type="sldNum" sz="quarter" idx="12"/>
          </p:nvPr>
        </p:nvSpPr>
        <p:spPr/>
        <p:txBody>
          <a:bodyPr/>
          <a:lstStyle/>
          <a:p>
            <a:fld id="{2C6DD025-4360-4C51-9DE5-AF9C0967F5A9}" type="slidenum">
              <a:rPr lang="fr-FR" smtClean="0"/>
              <a:pPr/>
              <a:t>29</a:t>
            </a:fld>
            <a:endParaRPr lang="fr-FR" dirty="0"/>
          </a:p>
        </p:txBody>
      </p:sp>
      <p:sp>
        <p:nvSpPr>
          <p:cNvPr id="5" name="Espace réservé de la date 4">
            <a:extLst>
              <a:ext uri="{FF2B5EF4-FFF2-40B4-BE49-F238E27FC236}">
                <a16:creationId xmlns:a16="http://schemas.microsoft.com/office/drawing/2014/main" id="{4A6B1B16-8D61-3B2A-B566-687BC0C9AD3B}"/>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
        <p:nvSpPr>
          <p:cNvPr id="6" name="ZoneTexte 5">
            <a:extLst>
              <a:ext uri="{FF2B5EF4-FFF2-40B4-BE49-F238E27FC236}">
                <a16:creationId xmlns:a16="http://schemas.microsoft.com/office/drawing/2014/main" id="{6BBA7445-0DBA-A06C-6F3D-22618FF32146}"/>
              </a:ext>
            </a:extLst>
          </p:cNvPr>
          <p:cNvSpPr txBox="1"/>
          <p:nvPr/>
        </p:nvSpPr>
        <p:spPr>
          <a:xfrm rot="16200000">
            <a:off x="-3228945" y="3228945"/>
            <a:ext cx="6858000" cy="400110"/>
          </a:xfrm>
          <a:prstGeom prst="rect">
            <a:avLst/>
          </a:prstGeom>
          <a:solidFill>
            <a:srgbClr val="F9EEED"/>
          </a:solidFill>
        </p:spPr>
        <p:txBody>
          <a:bodyPr wrap="square">
            <a:spAutoFit/>
          </a:bodyPr>
          <a:lstStyle/>
          <a:p>
            <a:pPr algn="ctr" fontAlgn="ctr"/>
            <a:r>
              <a:rPr lang="fr-FR" sz="2000" b="1" i="0" u="none" strike="noStrike" dirty="0">
                <a:solidFill>
                  <a:srgbClr val="F96835"/>
                </a:solidFill>
                <a:effectLst/>
                <a:latin typeface="+mj-lt"/>
              </a:rPr>
              <a:t>Ferme </a:t>
            </a:r>
            <a:r>
              <a:rPr lang="fr-FR" sz="2000" b="1" i="0" u="none" strike="noStrike" dirty="0" err="1">
                <a:solidFill>
                  <a:srgbClr val="F96835"/>
                </a:solidFill>
                <a:effectLst/>
                <a:latin typeface="+mj-lt"/>
              </a:rPr>
              <a:t>Tiglmamine</a:t>
            </a:r>
            <a:endParaRPr lang="fr-FR" sz="2000" b="1" i="0" u="none" strike="noStrike" dirty="0">
              <a:solidFill>
                <a:srgbClr val="F96835"/>
              </a:solidFill>
              <a:effectLst/>
              <a:latin typeface="+mj-lt"/>
            </a:endParaRPr>
          </a:p>
        </p:txBody>
      </p:sp>
    </p:spTree>
    <p:extLst>
      <p:ext uri="{BB962C8B-B14F-4D97-AF65-F5344CB8AC3E}">
        <p14:creationId xmlns:p14="http://schemas.microsoft.com/office/powerpoint/2010/main" val="320491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F17F41F-195D-2524-90DD-5F1651DD5C06}"/>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a:stretch/>
        </p:blipFill>
        <p:spPr>
          <a:xfrm>
            <a:off x="1991544" y="6844"/>
            <a:ext cx="10266467" cy="6844312"/>
          </a:xfrm>
          <a:prstGeom prst="rect">
            <a:avLst/>
          </a:prstGeom>
        </p:spPr>
      </p:pic>
      <p:sp>
        <p:nvSpPr>
          <p:cNvPr id="12" name="Rectangle 11">
            <a:extLst>
              <a:ext uri="{FF2B5EF4-FFF2-40B4-BE49-F238E27FC236}">
                <a16:creationId xmlns:a16="http://schemas.microsoft.com/office/drawing/2014/main" id="{5F33269E-B8F6-0C20-79D3-5EE4A1FCF150}"/>
              </a:ext>
            </a:extLst>
          </p:cNvPr>
          <p:cNvSpPr/>
          <p:nvPr/>
        </p:nvSpPr>
        <p:spPr>
          <a:xfrm>
            <a:off x="0" y="0"/>
            <a:ext cx="350371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ZoneTexte 12">
            <a:extLst>
              <a:ext uri="{FF2B5EF4-FFF2-40B4-BE49-F238E27FC236}">
                <a16:creationId xmlns:a16="http://schemas.microsoft.com/office/drawing/2014/main" id="{27CABB5A-2611-756A-C512-456BCBF36E28}"/>
              </a:ext>
            </a:extLst>
          </p:cNvPr>
          <p:cNvSpPr txBox="1"/>
          <p:nvPr/>
        </p:nvSpPr>
        <p:spPr>
          <a:xfrm>
            <a:off x="173850" y="2736502"/>
            <a:ext cx="315601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79646">
                    <a:lumMod val="50000"/>
                  </a:srgbClr>
                </a:solidFill>
                <a:effectLst/>
                <a:uLnTx/>
                <a:uFillTx/>
                <a:latin typeface="Calibri"/>
                <a:ea typeface="+mn-ea"/>
                <a:cs typeface="+mn-cs"/>
              </a:rPr>
              <a:t>PORTEE DE L’AUDIT-DIAGNOSTIC</a:t>
            </a:r>
          </a:p>
        </p:txBody>
      </p:sp>
    </p:spTree>
    <p:extLst>
      <p:ext uri="{BB962C8B-B14F-4D97-AF65-F5344CB8AC3E}">
        <p14:creationId xmlns:p14="http://schemas.microsoft.com/office/powerpoint/2010/main" val="1743936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07282-6299-55FB-B88F-416CDD3640AB}"/>
              </a:ext>
            </a:extLst>
          </p:cNvPr>
          <p:cNvSpPr>
            <a:spLocks noGrp="1"/>
          </p:cNvSpPr>
          <p:nvPr>
            <p:ph type="title"/>
          </p:nvPr>
        </p:nvSpPr>
        <p:spPr/>
        <p:txBody>
          <a:bodyPr/>
          <a:lstStyle/>
          <a:p>
            <a:r>
              <a:rPr lang="fr-FR" dirty="0"/>
              <a:t>Environnement : critères majeurs</a:t>
            </a:r>
          </a:p>
        </p:txBody>
      </p:sp>
      <p:sp>
        <p:nvSpPr>
          <p:cNvPr id="3" name="Espace réservé du contenu 2">
            <a:extLst>
              <a:ext uri="{FF2B5EF4-FFF2-40B4-BE49-F238E27FC236}">
                <a16:creationId xmlns:a16="http://schemas.microsoft.com/office/drawing/2014/main" id="{10C94364-3AC6-5564-EAE8-9D773E6D4E8F}"/>
              </a:ext>
            </a:extLst>
          </p:cNvPr>
          <p:cNvSpPr>
            <a:spLocks noGrp="1"/>
          </p:cNvSpPr>
          <p:nvPr>
            <p:ph idx="1"/>
          </p:nvPr>
        </p:nvSpPr>
        <p:spPr/>
        <p:txBody>
          <a:bodyPr>
            <a:normAutofit/>
          </a:bodyPr>
          <a:lstStyle/>
          <a:p>
            <a:r>
              <a:rPr lang="fr-FR" sz="2800" b="1" dirty="0">
                <a:solidFill>
                  <a:srgbClr val="FF0000"/>
                </a:solidFill>
              </a:rPr>
              <a:t>Déchets / Stockage de produits dangereux</a:t>
            </a:r>
          </a:p>
          <a:p>
            <a:pPr lvl="1"/>
            <a:r>
              <a:rPr lang="fr-FR" sz="2100" dirty="0"/>
              <a:t>Les fûts (notamment de solvants) et réservoirs sont situés à l'arrière du site d’extraction, difficile de localiser les fûts de solvants propres des déchets. Pas de rétention ni de local dédié. </a:t>
            </a:r>
          </a:p>
          <a:p>
            <a:pPr lvl="1"/>
            <a:r>
              <a:rPr lang="fr-FR" sz="2100" dirty="0"/>
              <a:t>Les solvants utilisés sont listés dans le décret n° 2-07-253 du 14 </a:t>
            </a:r>
            <a:r>
              <a:rPr lang="fr-FR" sz="2100" dirty="0" err="1"/>
              <a:t>rejeb</a:t>
            </a:r>
            <a:r>
              <a:rPr lang="fr-FR" sz="2100" dirty="0"/>
              <a:t> 1429 (18 juillet 2008) portant classification des déchets et fixant la liste des déchets dangereux, notamment des normes spécifiques de stockage.</a:t>
            </a:r>
          </a:p>
          <a:p>
            <a:pPr marL="704850" lvl="1" indent="-342900">
              <a:buFont typeface="Wingdings" panose="05000000000000000000" pitchFamily="2" charset="2"/>
              <a:buChar char="à"/>
            </a:pPr>
            <a:r>
              <a:rPr lang="fr-FR" sz="2100" b="1" i="1" dirty="0">
                <a:solidFill>
                  <a:srgbClr val="7030A0"/>
                </a:solidFill>
                <a:sym typeface="Wingdings" panose="05000000000000000000" pitchFamily="2" charset="2"/>
              </a:rPr>
              <a:t>Point d’attention critique : mettre en place un document interne de gestion des déchets, construire une unité de stockage aérée, meilleure distinction des fûts, rétention, former les travailleurs à ces risques majeurs</a:t>
            </a:r>
          </a:p>
        </p:txBody>
      </p:sp>
      <p:sp>
        <p:nvSpPr>
          <p:cNvPr id="4" name="Espace réservé du numéro de diapositive 3">
            <a:extLst>
              <a:ext uri="{FF2B5EF4-FFF2-40B4-BE49-F238E27FC236}">
                <a16:creationId xmlns:a16="http://schemas.microsoft.com/office/drawing/2014/main" id="{82662965-AA7C-BC82-5D47-7F39D8CB08FD}"/>
              </a:ext>
            </a:extLst>
          </p:cNvPr>
          <p:cNvSpPr>
            <a:spLocks noGrp="1"/>
          </p:cNvSpPr>
          <p:nvPr>
            <p:ph type="sldNum" sz="quarter" idx="12"/>
          </p:nvPr>
        </p:nvSpPr>
        <p:spPr/>
        <p:txBody>
          <a:bodyPr/>
          <a:lstStyle/>
          <a:p>
            <a:fld id="{2C6DD025-4360-4C51-9DE5-AF9C0967F5A9}" type="slidenum">
              <a:rPr lang="fr-FR" smtClean="0"/>
              <a:pPr/>
              <a:t>30</a:t>
            </a:fld>
            <a:endParaRPr lang="fr-FR" dirty="0"/>
          </a:p>
        </p:txBody>
      </p:sp>
      <p:sp>
        <p:nvSpPr>
          <p:cNvPr id="5" name="Espace réservé de la date 4">
            <a:extLst>
              <a:ext uri="{FF2B5EF4-FFF2-40B4-BE49-F238E27FC236}">
                <a16:creationId xmlns:a16="http://schemas.microsoft.com/office/drawing/2014/main" id="{4A6B1B16-8D61-3B2A-B566-687BC0C9AD3B}"/>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
        <p:nvSpPr>
          <p:cNvPr id="7" name="ZoneTexte 6">
            <a:extLst>
              <a:ext uri="{FF2B5EF4-FFF2-40B4-BE49-F238E27FC236}">
                <a16:creationId xmlns:a16="http://schemas.microsoft.com/office/drawing/2014/main" id="{3876D93A-9687-C8DB-1D0A-C8F13765690A}"/>
              </a:ext>
            </a:extLst>
          </p:cNvPr>
          <p:cNvSpPr txBox="1"/>
          <p:nvPr/>
        </p:nvSpPr>
        <p:spPr>
          <a:xfrm rot="16200000">
            <a:off x="-3228945" y="3228945"/>
            <a:ext cx="6858000" cy="400110"/>
          </a:xfrm>
          <a:prstGeom prst="rect">
            <a:avLst/>
          </a:prstGeom>
          <a:solidFill>
            <a:schemeClr val="bg2"/>
          </a:solidFill>
        </p:spPr>
        <p:txBody>
          <a:bodyPr wrap="square">
            <a:spAutoFit/>
          </a:bodyPr>
          <a:lstStyle/>
          <a:p>
            <a:pPr algn="ctr" fontAlgn="ctr"/>
            <a:r>
              <a:rPr lang="fr-FR" sz="2000" b="1" i="0" u="none" strike="noStrike" dirty="0">
                <a:solidFill>
                  <a:srgbClr val="F96835"/>
                </a:solidFill>
                <a:effectLst/>
                <a:latin typeface="+mj-lt"/>
              </a:rPr>
              <a:t>Site industriel </a:t>
            </a:r>
            <a:r>
              <a:rPr lang="fr-FR" sz="2000" b="1" i="0" u="none" strike="noStrike" dirty="0" err="1">
                <a:solidFill>
                  <a:srgbClr val="F96835"/>
                </a:solidFill>
                <a:effectLst/>
                <a:latin typeface="+mj-lt"/>
              </a:rPr>
              <a:t>Biolandes</a:t>
            </a:r>
            <a:r>
              <a:rPr lang="fr-FR" sz="2000" b="1" i="0" u="none" strike="noStrike" dirty="0">
                <a:solidFill>
                  <a:srgbClr val="F96835"/>
                </a:solidFill>
                <a:effectLst/>
                <a:latin typeface="+mj-lt"/>
              </a:rPr>
              <a:t> Maroc</a:t>
            </a:r>
          </a:p>
        </p:txBody>
      </p:sp>
    </p:spTree>
    <p:extLst>
      <p:ext uri="{BB962C8B-B14F-4D97-AF65-F5344CB8AC3E}">
        <p14:creationId xmlns:p14="http://schemas.microsoft.com/office/powerpoint/2010/main" val="3594661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07282-6299-55FB-B88F-416CDD3640AB}"/>
              </a:ext>
            </a:extLst>
          </p:cNvPr>
          <p:cNvSpPr>
            <a:spLocks noGrp="1"/>
          </p:cNvSpPr>
          <p:nvPr>
            <p:ph type="title"/>
          </p:nvPr>
        </p:nvSpPr>
        <p:spPr/>
        <p:txBody>
          <a:bodyPr/>
          <a:lstStyle/>
          <a:p>
            <a:r>
              <a:rPr lang="fr-FR" dirty="0"/>
              <a:t>Environnement : critères majeurs</a:t>
            </a:r>
          </a:p>
        </p:txBody>
      </p:sp>
      <p:sp>
        <p:nvSpPr>
          <p:cNvPr id="3" name="Espace réservé du contenu 2">
            <a:extLst>
              <a:ext uri="{FF2B5EF4-FFF2-40B4-BE49-F238E27FC236}">
                <a16:creationId xmlns:a16="http://schemas.microsoft.com/office/drawing/2014/main" id="{10C94364-3AC6-5564-EAE8-9D773E6D4E8F}"/>
              </a:ext>
            </a:extLst>
          </p:cNvPr>
          <p:cNvSpPr>
            <a:spLocks noGrp="1"/>
          </p:cNvSpPr>
          <p:nvPr>
            <p:ph idx="1"/>
          </p:nvPr>
        </p:nvSpPr>
        <p:spPr/>
        <p:txBody>
          <a:bodyPr>
            <a:normAutofit/>
          </a:bodyPr>
          <a:lstStyle/>
          <a:p>
            <a:r>
              <a:rPr lang="fr-FR" sz="2800" b="1" dirty="0">
                <a:solidFill>
                  <a:srgbClr val="FF0000"/>
                </a:solidFill>
              </a:rPr>
              <a:t>Emissions dans l’air</a:t>
            </a:r>
          </a:p>
          <a:p>
            <a:pPr lvl="1"/>
            <a:r>
              <a:rPr lang="fr-FR" sz="2100" dirty="0"/>
              <a:t>Pas de surveillance spécifique de l’air</a:t>
            </a:r>
          </a:p>
          <a:p>
            <a:pPr lvl="1"/>
            <a:r>
              <a:rPr lang="fr-FR" sz="2100" dirty="0"/>
              <a:t>Risques liés au stockage</a:t>
            </a:r>
          </a:p>
          <a:p>
            <a:pPr lvl="1"/>
            <a:r>
              <a:rPr lang="fr-FR" sz="2100" dirty="0"/>
              <a:t>Non port de masques respiratoires</a:t>
            </a:r>
          </a:p>
          <a:p>
            <a:pPr marL="704850" lvl="1" indent="-342900">
              <a:buFont typeface="Wingdings" panose="05000000000000000000" pitchFamily="2" charset="2"/>
              <a:buChar char="à"/>
            </a:pPr>
            <a:r>
              <a:rPr lang="fr-FR" sz="2100" b="1" i="1" dirty="0">
                <a:solidFill>
                  <a:srgbClr val="7030A0"/>
                </a:solidFill>
                <a:sym typeface="Wingdings" panose="05000000000000000000" pitchFamily="2" charset="2"/>
              </a:rPr>
              <a:t>Identifier les sources potentielles d’émissions dans l’air (incl. Analyse annuelle) et mitiger les risques ; équiper les travailleurs</a:t>
            </a:r>
          </a:p>
        </p:txBody>
      </p:sp>
      <p:sp>
        <p:nvSpPr>
          <p:cNvPr id="4" name="Espace réservé du numéro de diapositive 3">
            <a:extLst>
              <a:ext uri="{FF2B5EF4-FFF2-40B4-BE49-F238E27FC236}">
                <a16:creationId xmlns:a16="http://schemas.microsoft.com/office/drawing/2014/main" id="{82662965-AA7C-BC82-5D47-7F39D8CB08FD}"/>
              </a:ext>
            </a:extLst>
          </p:cNvPr>
          <p:cNvSpPr>
            <a:spLocks noGrp="1"/>
          </p:cNvSpPr>
          <p:nvPr>
            <p:ph type="sldNum" sz="quarter" idx="12"/>
          </p:nvPr>
        </p:nvSpPr>
        <p:spPr/>
        <p:txBody>
          <a:bodyPr/>
          <a:lstStyle/>
          <a:p>
            <a:fld id="{2C6DD025-4360-4C51-9DE5-AF9C0967F5A9}" type="slidenum">
              <a:rPr lang="fr-FR" smtClean="0"/>
              <a:pPr/>
              <a:t>31</a:t>
            </a:fld>
            <a:endParaRPr lang="fr-FR" dirty="0"/>
          </a:p>
        </p:txBody>
      </p:sp>
      <p:sp>
        <p:nvSpPr>
          <p:cNvPr id="5" name="Espace réservé de la date 4">
            <a:extLst>
              <a:ext uri="{FF2B5EF4-FFF2-40B4-BE49-F238E27FC236}">
                <a16:creationId xmlns:a16="http://schemas.microsoft.com/office/drawing/2014/main" id="{4A6B1B16-8D61-3B2A-B566-687BC0C9AD3B}"/>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
        <p:nvSpPr>
          <p:cNvPr id="7" name="ZoneTexte 6">
            <a:extLst>
              <a:ext uri="{FF2B5EF4-FFF2-40B4-BE49-F238E27FC236}">
                <a16:creationId xmlns:a16="http://schemas.microsoft.com/office/drawing/2014/main" id="{3876D93A-9687-C8DB-1D0A-C8F13765690A}"/>
              </a:ext>
            </a:extLst>
          </p:cNvPr>
          <p:cNvSpPr txBox="1"/>
          <p:nvPr/>
        </p:nvSpPr>
        <p:spPr>
          <a:xfrm rot="16200000">
            <a:off x="-3228945" y="3228945"/>
            <a:ext cx="6858000" cy="400110"/>
          </a:xfrm>
          <a:prstGeom prst="rect">
            <a:avLst/>
          </a:prstGeom>
          <a:solidFill>
            <a:schemeClr val="bg2"/>
          </a:solidFill>
        </p:spPr>
        <p:txBody>
          <a:bodyPr wrap="square">
            <a:spAutoFit/>
          </a:bodyPr>
          <a:lstStyle/>
          <a:p>
            <a:pPr algn="ctr" fontAlgn="ctr"/>
            <a:r>
              <a:rPr lang="fr-FR" sz="2000" b="1" i="0" u="none" strike="noStrike" dirty="0">
                <a:solidFill>
                  <a:srgbClr val="F96835"/>
                </a:solidFill>
                <a:effectLst/>
                <a:latin typeface="+mj-lt"/>
              </a:rPr>
              <a:t>Site industriel </a:t>
            </a:r>
            <a:r>
              <a:rPr lang="fr-FR" sz="2000" b="1" i="0" u="none" strike="noStrike" dirty="0" err="1">
                <a:solidFill>
                  <a:srgbClr val="F96835"/>
                </a:solidFill>
                <a:effectLst/>
                <a:latin typeface="+mj-lt"/>
              </a:rPr>
              <a:t>Biolandes</a:t>
            </a:r>
            <a:r>
              <a:rPr lang="fr-FR" sz="2000" b="1" i="0" u="none" strike="noStrike" dirty="0">
                <a:solidFill>
                  <a:srgbClr val="F96835"/>
                </a:solidFill>
                <a:effectLst/>
                <a:latin typeface="+mj-lt"/>
              </a:rPr>
              <a:t> Maroc</a:t>
            </a:r>
          </a:p>
        </p:txBody>
      </p:sp>
    </p:spTree>
    <p:extLst>
      <p:ext uri="{BB962C8B-B14F-4D97-AF65-F5344CB8AC3E}">
        <p14:creationId xmlns:p14="http://schemas.microsoft.com/office/powerpoint/2010/main" val="2596167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07282-6299-55FB-B88F-416CDD3640AB}"/>
              </a:ext>
            </a:extLst>
          </p:cNvPr>
          <p:cNvSpPr>
            <a:spLocks noGrp="1"/>
          </p:cNvSpPr>
          <p:nvPr>
            <p:ph type="title"/>
          </p:nvPr>
        </p:nvSpPr>
        <p:spPr/>
        <p:txBody>
          <a:bodyPr/>
          <a:lstStyle/>
          <a:p>
            <a:r>
              <a:rPr lang="fr-FR" dirty="0"/>
              <a:t>VCM : critère majeur</a:t>
            </a:r>
          </a:p>
        </p:txBody>
      </p:sp>
      <p:sp>
        <p:nvSpPr>
          <p:cNvPr id="3" name="Espace réservé du contenu 2">
            <a:extLst>
              <a:ext uri="{FF2B5EF4-FFF2-40B4-BE49-F238E27FC236}">
                <a16:creationId xmlns:a16="http://schemas.microsoft.com/office/drawing/2014/main" id="{10C94364-3AC6-5564-EAE8-9D773E6D4E8F}"/>
              </a:ext>
            </a:extLst>
          </p:cNvPr>
          <p:cNvSpPr>
            <a:spLocks noGrp="1"/>
          </p:cNvSpPr>
          <p:nvPr>
            <p:ph idx="1"/>
          </p:nvPr>
        </p:nvSpPr>
        <p:spPr/>
        <p:txBody>
          <a:bodyPr>
            <a:normAutofit/>
          </a:bodyPr>
          <a:lstStyle/>
          <a:p>
            <a:r>
              <a:rPr lang="fr-FR" sz="2800" b="1" dirty="0">
                <a:solidFill>
                  <a:srgbClr val="00B050"/>
                </a:solidFill>
              </a:rPr>
              <a:t>Système de gestion / contrôle et traçabilité</a:t>
            </a:r>
          </a:p>
          <a:p>
            <a:pPr lvl="1"/>
            <a:r>
              <a:rPr lang="fr-FR" sz="2100" dirty="0"/>
              <a:t>Système de traçabilité en place et assuré par parcelle, par équipe et par rangée d’arbres, jusqu’au site de transformation</a:t>
            </a:r>
          </a:p>
          <a:p>
            <a:pPr lvl="1"/>
            <a:r>
              <a:rPr lang="fr-FR" sz="2100" dirty="0"/>
              <a:t>Vérification effectuée à la racine si constat d’inconformité (d’abord technique puis humain)</a:t>
            </a:r>
          </a:p>
          <a:p>
            <a:pPr lvl="1"/>
            <a:r>
              <a:rPr lang="fr-FR" sz="2100" dirty="0"/>
              <a:t>Exigences de qualité connues au Maroc et pays de destination. Liste des LMR disponible, et agrément ONSSA. Toutes exigences respectées</a:t>
            </a:r>
          </a:p>
        </p:txBody>
      </p:sp>
      <p:sp>
        <p:nvSpPr>
          <p:cNvPr id="4" name="Espace réservé du numéro de diapositive 3">
            <a:extLst>
              <a:ext uri="{FF2B5EF4-FFF2-40B4-BE49-F238E27FC236}">
                <a16:creationId xmlns:a16="http://schemas.microsoft.com/office/drawing/2014/main" id="{82662965-AA7C-BC82-5D47-7F39D8CB08FD}"/>
              </a:ext>
            </a:extLst>
          </p:cNvPr>
          <p:cNvSpPr>
            <a:spLocks noGrp="1"/>
          </p:cNvSpPr>
          <p:nvPr>
            <p:ph type="sldNum" sz="quarter" idx="12"/>
          </p:nvPr>
        </p:nvSpPr>
        <p:spPr/>
        <p:txBody>
          <a:bodyPr/>
          <a:lstStyle/>
          <a:p>
            <a:fld id="{2C6DD025-4360-4C51-9DE5-AF9C0967F5A9}" type="slidenum">
              <a:rPr lang="fr-FR" smtClean="0"/>
              <a:pPr/>
              <a:t>32</a:t>
            </a:fld>
            <a:endParaRPr lang="fr-FR" dirty="0"/>
          </a:p>
        </p:txBody>
      </p:sp>
      <p:sp>
        <p:nvSpPr>
          <p:cNvPr id="5" name="Espace réservé de la date 4">
            <a:extLst>
              <a:ext uri="{FF2B5EF4-FFF2-40B4-BE49-F238E27FC236}">
                <a16:creationId xmlns:a16="http://schemas.microsoft.com/office/drawing/2014/main" id="{4A6B1B16-8D61-3B2A-B566-687BC0C9AD3B}"/>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Tree>
    <p:extLst>
      <p:ext uri="{BB962C8B-B14F-4D97-AF65-F5344CB8AC3E}">
        <p14:creationId xmlns:p14="http://schemas.microsoft.com/office/powerpoint/2010/main" val="3327451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F89493-E67E-566D-8BE0-4B424FE1E4CE}"/>
              </a:ext>
            </a:extLst>
          </p:cNvPr>
          <p:cNvSpPr>
            <a:spLocks noGrp="1"/>
          </p:cNvSpPr>
          <p:nvPr>
            <p:ph type="title"/>
          </p:nvPr>
        </p:nvSpPr>
        <p:spPr/>
        <p:txBody>
          <a:bodyPr/>
          <a:lstStyle/>
          <a:p>
            <a:r>
              <a:rPr lang="fr-FR" dirty="0"/>
              <a:t>Récapitulatif des recommandations</a:t>
            </a:r>
          </a:p>
        </p:txBody>
      </p:sp>
      <p:sp>
        <p:nvSpPr>
          <p:cNvPr id="3" name="Espace réservé du contenu 2">
            <a:extLst>
              <a:ext uri="{FF2B5EF4-FFF2-40B4-BE49-F238E27FC236}">
                <a16:creationId xmlns:a16="http://schemas.microsoft.com/office/drawing/2014/main" id="{24FFFB2D-A29E-AC15-9186-3BA2C9872A76}"/>
              </a:ext>
            </a:extLst>
          </p:cNvPr>
          <p:cNvSpPr>
            <a:spLocks noGrp="1"/>
          </p:cNvSpPr>
          <p:nvPr>
            <p:ph idx="1"/>
          </p:nvPr>
        </p:nvSpPr>
        <p:spPr/>
        <p:txBody>
          <a:bodyPr>
            <a:normAutofit/>
          </a:bodyPr>
          <a:lstStyle/>
          <a:p>
            <a:r>
              <a:rPr lang="fr-FR" sz="2000" b="1" dirty="0">
                <a:solidFill>
                  <a:srgbClr val="FF0000"/>
                </a:solidFill>
              </a:rPr>
              <a:t>Evaluation des risques // Analyse et gestion des risques</a:t>
            </a:r>
          </a:p>
          <a:p>
            <a:pPr lvl="1"/>
            <a:r>
              <a:rPr lang="fr-FR" sz="1700" b="1" dirty="0">
                <a:solidFill>
                  <a:schemeClr val="accent2"/>
                </a:solidFill>
              </a:rPr>
              <a:t>Ferme -&gt;</a:t>
            </a:r>
            <a:r>
              <a:rPr lang="fr-FR" sz="1700" dirty="0"/>
              <a:t> Evaluer les risques globaux et par catégorie de travail ; mettre en place un manuel d’instruction ; prendre les mesures de mitigation (EPI) ; former les travailleurs, notamment saisonniers</a:t>
            </a:r>
          </a:p>
          <a:p>
            <a:pPr lvl="1"/>
            <a:r>
              <a:rPr lang="fr-FR" sz="1700" b="1" dirty="0">
                <a:solidFill>
                  <a:schemeClr val="accent1"/>
                </a:solidFill>
              </a:rPr>
              <a:t>Usine -&gt; </a:t>
            </a:r>
            <a:r>
              <a:rPr lang="fr-FR" sz="1700" dirty="0"/>
              <a:t>Réévaluer les risques humains (mesures d’exposition à des produits dangereux pour les voies respiratoires et cutanées) ; mettre en place un manuel d’instruction de manipulation ; prendre les mesures de mitigation ; former les employés</a:t>
            </a:r>
          </a:p>
          <a:p>
            <a:r>
              <a:rPr lang="fr-FR" sz="2000" b="1" dirty="0">
                <a:solidFill>
                  <a:srgbClr val="FF0000"/>
                </a:solidFill>
              </a:rPr>
              <a:t>EPI</a:t>
            </a:r>
          </a:p>
          <a:p>
            <a:pPr lvl="1"/>
            <a:r>
              <a:rPr lang="fr-FR" sz="1700" b="1" dirty="0">
                <a:solidFill>
                  <a:schemeClr val="accent2"/>
                </a:solidFill>
              </a:rPr>
              <a:t>Ferme -&gt; </a:t>
            </a:r>
            <a:r>
              <a:rPr lang="fr-FR" sz="1700" dirty="0"/>
              <a:t>Réinterroger et identifier les besoins en EPI ; procéder à achat/stockage et distribution ; former à l’application et utilisation</a:t>
            </a:r>
          </a:p>
          <a:p>
            <a:pPr lvl="1"/>
            <a:r>
              <a:rPr lang="fr-FR" sz="1700" b="1" dirty="0">
                <a:solidFill>
                  <a:schemeClr val="accent1"/>
                </a:solidFill>
              </a:rPr>
              <a:t>Usine -&gt; </a:t>
            </a:r>
            <a:r>
              <a:rPr lang="fr-FR" sz="1700" dirty="0"/>
              <a:t>Evaluer les besoins spécifiques en EPI adaptés aux risques identifiés ; distribuer les EPI et former à leur utilisation obligatoire ; mettre en place un mécanisme de surveillance ; afficher les instructions</a:t>
            </a:r>
          </a:p>
          <a:p>
            <a:r>
              <a:rPr lang="fr-FR" sz="2000" b="1" dirty="0">
                <a:solidFill>
                  <a:srgbClr val="FF0000"/>
                </a:solidFill>
              </a:rPr>
              <a:t>Matériaux dangereux et chimiques</a:t>
            </a:r>
          </a:p>
          <a:p>
            <a:pPr lvl="1"/>
            <a:r>
              <a:rPr lang="fr-FR" sz="1700" b="1" dirty="0">
                <a:solidFill>
                  <a:schemeClr val="accent1"/>
                </a:solidFill>
              </a:rPr>
              <a:t>Usine -&gt; </a:t>
            </a:r>
            <a:r>
              <a:rPr lang="fr-FR" sz="1700" dirty="0"/>
              <a:t>Point d’attention critique = évaluer précisément tous les risques chimiques associés (incl. réglementation marocaine), construire une unité de stockage aérée, meilleure distinction des fûts, rétention, éviter exposition sous le soleil, former les travailleurs à ces risques majeurs</a:t>
            </a:r>
          </a:p>
          <a:p>
            <a:pPr lvl="1"/>
            <a:endParaRPr lang="fr-FR" sz="1700" dirty="0"/>
          </a:p>
        </p:txBody>
      </p:sp>
      <p:sp>
        <p:nvSpPr>
          <p:cNvPr id="4" name="Espace réservé du numéro de diapositive 3">
            <a:extLst>
              <a:ext uri="{FF2B5EF4-FFF2-40B4-BE49-F238E27FC236}">
                <a16:creationId xmlns:a16="http://schemas.microsoft.com/office/drawing/2014/main" id="{8EE50108-D155-6FCD-7C10-875DC6598037}"/>
              </a:ext>
            </a:extLst>
          </p:cNvPr>
          <p:cNvSpPr>
            <a:spLocks noGrp="1"/>
          </p:cNvSpPr>
          <p:nvPr>
            <p:ph type="sldNum" sz="quarter" idx="12"/>
          </p:nvPr>
        </p:nvSpPr>
        <p:spPr/>
        <p:txBody>
          <a:bodyPr/>
          <a:lstStyle/>
          <a:p>
            <a:fld id="{2C6DD025-4360-4C51-9DE5-AF9C0967F5A9}" type="slidenum">
              <a:rPr lang="fr-FR" smtClean="0"/>
              <a:pPr/>
              <a:t>33</a:t>
            </a:fld>
            <a:endParaRPr lang="fr-FR" dirty="0"/>
          </a:p>
        </p:txBody>
      </p:sp>
      <p:sp>
        <p:nvSpPr>
          <p:cNvPr id="5" name="Espace réservé de la date 4">
            <a:extLst>
              <a:ext uri="{FF2B5EF4-FFF2-40B4-BE49-F238E27FC236}">
                <a16:creationId xmlns:a16="http://schemas.microsoft.com/office/drawing/2014/main" id="{C822D692-11C5-46A7-B3B8-01641FDAFAAB}"/>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Tree>
    <p:extLst>
      <p:ext uri="{BB962C8B-B14F-4D97-AF65-F5344CB8AC3E}">
        <p14:creationId xmlns:p14="http://schemas.microsoft.com/office/powerpoint/2010/main" val="3286594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F89493-E67E-566D-8BE0-4B424FE1E4CE}"/>
              </a:ext>
            </a:extLst>
          </p:cNvPr>
          <p:cNvSpPr>
            <a:spLocks noGrp="1"/>
          </p:cNvSpPr>
          <p:nvPr>
            <p:ph type="title"/>
          </p:nvPr>
        </p:nvSpPr>
        <p:spPr/>
        <p:txBody>
          <a:bodyPr/>
          <a:lstStyle/>
          <a:p>
            <a:r>
              <a:rPr lang="fr-FR" dirty="0"/>
              <a:t>Récapitulatif des recommandations</a:t>
            </a:r>
          </a:p>
        </p:txBody>
      </p:sp>
      <p:sp>
        <p:nvSpPr>
          <p:cNvPr id="3" name="Espace réservé du contenu 2">
            <a:extLst>
              <a:ext uri="{FF2B5EF4-FFF2-40B4-BE49-F238E27FC236}">
                <a16:creationId xmlns:a16="http://schemas.microsoft.com/office/drawing/2014/main" id="{24FFFB2D-A29E-AC15-9186-3BA2C9872A76}"/>
              </a:ext>
            </a:extLst>
          </p:cNvPr>
          <p:cNvSpPr>
            <a:spLocks noGrp="1"/>
          </p:cNvSpPr>
          <p:nvPr>
            <p:ph idx="1"/>
          </p:nvPr>
        </p:nvSpPr>
        <p:spPr/>
        <p:txBody>
          <a:bodyPr>
            <a:normAutofit/>
          </a:bodyPr>
          <a:lstStyle/>
          <a:p>
            <a:r>
              <a:rPr lang="fr-FR" sz="2000" b="1" dirty="0">
                <a:solidFill>
                  <a:srgbClr val="FF0000"/>
                </a:solidFill>
              </a:rPr>
              <a:t>Gestion de l’eau</a:t>
            </a:r>
          </a:p>
          <a:p>
            <a:pPr lvl="1"/>
            <a:r>
              <a:rPr lang="fr-FR" sz="1700" b="1" dirty="0">
                <a:solidFill>
                  <a:schemeClr val="accent2"/>
                </a:solidFill>
              </a:rPr>
              <a:t>Ferme -&gt; </a:t>
            </a:r>
            <a:r>
              <a:rPr lang="fr-FR" sz="1700" dirty="0"/>
              <a:t>Enregistrer et évaluer l’utilisation de la ressource en eau, et mettre en place une stratégie d’optimisation de la consommation en eau (sondes piézométriques, capteurs d’humidité, etc.)</a:t>
            </a:r>
          </a:p>
          <a:p>
            <a:r>
              <a:rPr lang="fr-FR" sz="2000" b="1" dirty="0">
                <a:solidFill>
                  <a:srgbClr val="FF0000"/>
                </a:solidFill>
              </a:rPr>
              <a:t>Déchets // Stockage de produits dangereux</a:t>
            </a:r>
          </a:p>
          <a:p>
            <a:pPr lvl="1"/>
            <a:r>
              <a:rPr lang="fr-FR" sz="1700" b="1" dirty="0">
                <a:solidFill>
                  <a:schemeClr val="accent1"/>
                </a:solidFill>
              </a:rPr>
              <a:t>Usine -&gt; </a:t>
            </a:r>
            <a:r>
              <a:rPr lang="fr-FR" sz="1700" dirty="0"/>
              <a:t>Point d’attention critique = évaluer précisément tous les risques chimiques associés (incl. réglementation marocaine), construire une unité de stockage aérée, meilleure distinction des fûts, rétention, éviter exposition sous le soleil, former les travailleurs à ces risques majeurs</a:t>
            </a:r>
          </a:p>
          <a:p>
            <a:r>
              <a:rPr lang="fr-FR" sz="2000" b="1" dirty="0">
                <a:solidFill>
                  <a:srgbClr val="FF0000"/>
                </a:solidFill>
              </a:rPr>
              <a:t>Emissions dans l’air</a:t>
            </a:r>
          </a:p>
          <a:p>
            <a:pPr lvl="1"/>
            <a:r>
              <a:rPr lang="fr-FR" sz="1700" b="1" dirty="0">
                <a:solidFill>
                  <a:schemeClr val="accent1"/>
                </a:solidFill>
              </a:rPr>
              <a:t>Usine -&gt;</a:t>
            </a:r>
            <a:r>
              <a:rPr lang="fr-FR" sz="1700" dirty="0"/>
              <a:t> Identifier les sources potentielles d’émissions dans l’air (incl. Analyse annuelle) et mitiger les risques ; équiper les travailleurs</a:t>
            </a:r>
          </a:p>
        </p:txBody>
      </p:sp>
      <p:sp>
        <p:nvSpPr>
          <p:cNvPr id="4" name="Espace réservé du numéro de diapositive 3">
            <a:extLst>
              <a:ext uri="{FF2B5EF4-FFF2-40B4-BE49-F238E27FC236}">
                <a16:creationId xmlns:a16="http://schemas.microsoft.com/office/drawing/2014/main" id="{8EE50108-D155-6FCD-7C10-875DC6598037}"/>
              </a:ext>
            </a:extLst>
          </p:cNvPr>
          <p:cNvSpPr>
            <a:spLocks noGrp="1"/>
          </p:cNvSpPr>
          <p:nvPr>
            <p:ph type="sldNum" sz="quarter" idx="12"/>
          </p:nvPr>
        </p:nvSpPr>
        <p:spPr/>
        <p:txBody>
          <a:bodyPr/>
          <a:lstStyle/>
          <a:p>
            <a:fld id="{2C6DD025-4360-4C51-9DE5-AF9C0967F5A9}" type="slidenum">
              <a:rPr lang="fr-FR" smtClean="0"/>
              <a:pPr/>
              <a:t>34</a:t>
            </a:fld>
            <a:endParaRPr lang="fr-FR" dirty="0"/>
          </a:p>
        </p:txBody>
      </p:sp>
      <p:sp>
        <p:nvSpPr>
          <p:cNvPr id="5" name="Espace réservé de la date 4">
            <a:extLst>
              <a:ext uri="{FF2B5EF4-FFF2-40B4-BE49-F238E27FC236}">
                <a16:creationId xmlns:a16="http://schemas.microsoft.com/office/drawing/2014/main" id="{C822D692-11C5-46A7-B3B8-01641FDAFAAB}"/>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Tree>
    <p:extLst>
      <p:ext uri="{BB962C8B-B14F-4D97-AF65-F5344CB8AC3E}">
        <p14:creationId xmlns:p14="http://schemas.microsoft.com/office/powerpoint/2010/main" val="996769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7CD606-3787-2645-E64D-300CA13D2BF6}"/>
              </a:ext>
            </a:extLst>
          </p:cNvPr>
          <p:cNvSpPr>
            <a:spLocks noGrp="1"/>
          </p:cNvSpPr>
          <p:nvPr>
            <p:ph type="title"/>
          </p:nvPr>
        </p:nvSpPr>
        <p:spPr/>
        <p:txBody>
          <a:bodyPr/>
          <a:lstStyle/>
          <a:p>
            <a:r>
              <a:rPr lang="fr-FR" dirty="0"/>
              <a:t>Synthèse des actions prioritaires pour Hermès</a:t>
            </a:r>
          </a:p>
        </p:txBody>
      </p:sp>
      <p:sp>
        <p:nvSpPr>
          <p:cNvPr id="4" name="Espace réservé du numéro de diapositive 3">
            <a:extLst>
              <a:ext uri="{FF2B5EF4-FFF2-40B4-BE49-F238E27FC236}">
                <a16:creationId xmlns:a16="http://schemas.microsoft.com/office/drawing/2014/main" id="{854AC2DC-1648-C936-C9B8-AE6F094BABA7}"/>
              </a:ext>
            </a:extLst>
          </p:cNvPr>
          <p:cNvSpPr>
            <a:spLocks noGrp="1"/>
          </p:cNvSpPr>
          <p:nvPr>
            <p:ph type="sldNum" sz="quarter" idx="12"/>
          </p:nvPr>
        </p:nvSpPr>
        <p:spPr/>
        <p:txBody>
          <a:bodyPr/>
          <a:lstStyle/>
          <a:p>
            <a:fld id="{2C6DD025-4360-4C51-9DE5-AF9C0967F5A9}" type="slidenum">
              <a:rPr lang="fr-FR" smtClean="0"/>
              <a:pPr/>
              <a:t>35</a:t>
            </a:fld>
            <a:endParaRPr lang="fr-FR" dirty="0"/>
          </a:p>
        </p:txBody>
      </p:sp>
      <p:sp>
        <p:nvSpPr>
          <p:cNvPr id="5" name="Espace réservé de la date 4">
            <a:extLst>
              <a:ext uri="{FF2B5EF4-FFF2-40B4-BE49-F238E27FC236}">
                <a16:creationId xmlns:a16="http://schemas.microsoft.com/office/drawing/2014/main" id="{60AD6A91-5B00-AC55-B6E2-8F5E94C487C0}"/>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
        <p:nvSpPr>
          <p:cNvPr id="6" name="Rectangle : coins arrondis 5">
            <a:extLst>
              <a:ext uri="{FF2B5EF4-FFF2-40B4-BE49-F238E27FC236}">
                <a16:creationId xmlns:a16="http://schemas.microsoft.com/office/drawing/2014/main" id="{201DA4E8-B4BA-9CD6-DED7-50A390ECC6FD}"/>
              </a:ext>
            </a:extLst>
          </p:cNvPr>
          <p:cNvSpPr/>
          <p:nvPr/>
        </p:nvSpPr>
        <p:spPr>
          <a:xfrm>
            <a:off x="609600" y="1628800"/>
            <a:ext cx="4910336" cy="2016224"/>
          </a:xfrm>
          <a:prstGeom prst="roundRect">
            <a:avLst/>
          </a:prstGeom>
          <a:ln>
            <a:solidFill>
              <a:srgbClr val="984807"/>
            </a:solidFill>
          </a:ln>
        </p:spPr>
        <p:style>
          <a:lnRef idx="2">
            <a:schemeClr val="accent6"/>
          </a:lnRef>
          <a:fillRef idx="1">
            <a:schemeClr val="lt1"/>
          </a:fillRef>
          <a:effectRef idx="0">
            <a:schemeClr val="accent6"/>
          </a:effectRef>
          <a:fontRef idx="minor">
            <a:schemeClr val="dk1"/>
          </a:fontRef>
        </p:style>
        <p:txBody>
          <a:bodyPr rtlCol="0" anchor="t"/>
          <a:lstStyle/>
          <a:p>
            <a:r>
              <a:rPr lang="fr-FR" sz="2400" b="1" dirty="0">
                <a:solidFill>
                  <a:srgbClr val="FF0000"/>
                </a:solidFill>
              </a:rPr>
              <a:t>PRIORITE 1 </a:t>
            </a:r>
            <a:r>
              <a:rPr lang="fr-FR" sz="2000" b="1" dirty="0"/>
              <a:t>: PROTECTION DES SALARIES</a:t>
            </a:r>
            <a:endParaRPr lang="fr-FR" sz="900" dirty="0"/>
          </a:p>
          <a:p>
            <a:pPr marL="285750" indent="-285750">
              <a:buFont typeface="Wingdings" panose="05000000000000000000" pitchFamily="2" charset="2"/>
              <a:buChar char="Ø"/>
            </a:pPr>
            <a:r>
              <a:rPr lang="fr-FR" dirty="0">
                <a:solidFill>
                  <a:srgbClr val="F96835"/>
                </a:solidFill>
              </a:rPr>
              <a:t>Evaluer</a:t>
            </a:r>
            <a:r>
              <a:rPr lang="fr-FR" dirty="0"/>
              <a:t> tous les risques spécifiques</a:t>
            </a:r>
          </a:p>
          <a:p>
            <a:pPr marL="285750" indent="-285750">
              <a:buFont typeface="Wingdings" panose="05000000000000000000" pitchFamily="2" charset="2"/>
              <a:buChar char="Ø"/>
            </a:pPr>
            <a:r>
              <a:rPr lang="fr-FR" dirty="0"/>
              <a:t>Mettre en place un </a:t>
            </a:r>
            <a:r>
              <a:rPr lang="fr-FR" dirty="0">
                <a:solidFill>
                  <a:srgbClr val="F96835"/>
                </a:solidFill>
              </a:rPr>
              <a:t>manuel d’instructions</a:t>
            </a:r>
          </a:p>
          <a:p>
            <a:pPr marL="285750" indent="-285750">
              <a:buFont typeface="Wingdings" panose="05000000000000000000" pitchFamily="2" charset="2"/>
              <a:buChar char="Ø"/>
            </a:pPr>
            <a:r>
              <a:rPr lang="fr-FR" dirty="0"/>
              <a:t>Fournir les travailleurs en </a:t>
            </a:r>
            <a:r>
              <a:rPr lang="fr-FR" dirty="0">
                <a:solidFill>
                  <a:srgbClr val="F96835"/>
                </a:solidFill>
              </a:rPr>
              <a:t>EPI adaptés</a:t>
            </a:r>
          </a:p>
          <a:p>
            <a:pPr marL="285750" indent="-285750">
              <a:buFont typeface="Wingdings" panose="05000000000000000000" pitchFamily="2" charset="2"/>
              <a:buChar char="Ø"/>
            </a:pPr>
            <a:r>
              <a:rPr lang="fr-FR" dirty="0">
                <a:solidFill>
                  <a:srgbClr val="F96835"/>
                </a:solidFill>
              </a:rPr>
              <a:t>Former les travailleurs </a:t>
            </a:r>
            <a:r>
              <a:rPr lang="fr-FR" dirty="0"/>
              <a:t>et mettre en place un mécanisme de </a:t>
            </a:r>
            <a:r>
              <a:rPr lang="fr-FR" dirty="0">
                <a:solidFill>
                  <a:srgbClr val="F96835"/>
                </a:solidFill>
              </a:rPr>
              <a:t>suivi</a:t>
            </a:r>
            <a:r>
              <a:rPr lang="fr-FR" dirty="0"/>
              <a:t> du respect des mesures</a:t>
            </a:r>
          </a:p>
        </p:txBody>
      </p:sp>
      <p:cxnSp>
        <p:nvCxnSpPr>
          <p:cNvPr id="8" name="Connecteur droit 7">
            <a:extLst>
              <a:ext uri="{FF2B5EF4-FFF2-40B4-BE49-F238E27FC236}">
                <a16:creationId xmlns:a16="http://schemas.microsoft.com/office/drawing/2014/main" id="{F1240CB6-D784-4476-5744-37C1E87191B3}"/>
              </a:ext>
            </a:extLst>
          </p:cNvPr>
          <p:cNvCxnSpPr>
            <a:cxnSpLocks/>
          </p:cNvCxnSpPr>
          <p:nvPr/>
        </p:nvCxnSpPr>
        <p:spPr>
          <a:xfrm>
            <a:off x="6168008" y="1417638"/>
            <a:ext cx="0" cy="4675658"/>
          </a:xfrm>
          <a:prstGeom prst="line">
            <a:avLst/>
          </a:prstGeom>
          <a:ln w="9525">
            <a:solidFill>
              <a:srgbClr val="F96835"/>
            </a:solidFill>
            <a:prstDash val="dash"/>
          </a:ln>
        </p:spPr>
        <p:style>
          <a:lnRef idx="1">
            <a:schemeClr val="accent2"/>
          </a:lnRef>
          <a:fillRef idx="0">
            <a:schemeClr val="accent2"/>
          </a:fillRef>
          <a:effectRef idx="0">
            <a:schemeClr val="accent2"/>
          </a:effectRef>
          <a:fontRef idx="minor">
            <a:schemeClr val="tx1"/>
          </a:fontRef>
        </p:style>
      </p:cxnSp>
      <p:sp>
        <p:nvSpPr>
          <p:cNvPr id="9" name="Rectangle : coins arrondis 8">
            <a:extLst>
              <a:ext uri="{FF2B5EF4-FFF2-40B4-BE49-F238E27FC236}">
                <a16:creationId xmlns:a16="http://schemas.microsoft.com/office/drawing/2014/main" id="{E76AB25B-AC8F-751B-C69C-923CFAE77A12}"/>
              </a:ext>
            </a:extLst>
          </p:cNvPr>
          <p:cNvSpPr/>
          <p:nvPr/>
        </p:nvSpPr>
        <p:spPr>
          <a:xfrm>
            <a:off x="609600" y="3992576"/>
            <a:ext cx="4910336" cy="2016224"/>
          </a:xfrm>
          <a:prstGeom prst="roundRect">
            <a:avLst/>
          </a:prstGeom>
          <a:ln>
            <a:solidFill>
              <a:srgbClr val="984807"/>
            </a:solidFill>
          </a:ln>
        </p:spPr>
        <p:style>
          <a:lnRef idx="2">
            <a:schemeClr val="accent6"/>
          </a:lnRef>
          <a:fillRef idx="1">
            <a:schemeClr val="lt1"/>
          </a:fillRef>
          <a:effectRef idx="0">
            <a:schemeClr val="accent6"/>
          </a:effectRef>
          <a:fontRef idx="minor">
            <a:schemeClr val="dk1"/>
          </a:fontRef>
        </p:style>
        <p:txBody>
          <a:bodyPr rtlCol="0" anchor="t"/>
          <a:lstStyle/>
          <a:p>
            <a:r>
              <a:rPr lang="fr-FR" sz="2400" b="1" dirty="0">
                <a:solidFill>
                  <a:srgbClr val="FF0000"/>
                </a:solidFill>
              </a:rPr>
              <a:t>PRIORITE 2 </a:t>
            </a:r>
            <a:r>
              <a:rPr lang="fr-FR" sz="2000" b="1" dirty="0"/>
              <a:t>: STOCKAGE ET RETENTION DES SOLVANTS</a:t>
            </a:r>
            <a:endParaRPr lang="fr-FR" sz="1800" b="1" dirty="0"/>
          </a:p>
          <a:p>
            <a:pPr marL="285750" indent="-285750">
              <a:buFont typeface="Wingdings" panose="05000000000000000000" pitchFamily="2" charset="2"/>
              <a:buChar char="Ø"/>
            </a:pPr>
            <a:r>
              <a:rPr lang="fr-FR" sz="1800" dirty="0">
                <a:solidFill>
                  <a:srgbClr val="F96835"/>
                </a:solidFill>
              </a:rPr>
              <a:t>Evaluer</a:t>
            </a:r>
            <a:r>
              <a:rPr lang="fr-FR" sz="1800" dirty="0"/>
              <a:t> tous les risques chimiques associés </a:t>
            </a:r>
          </a:p>
          <a:p>
            <a:pPr marL="285750" indent="-285750">
              <a:buFont typeface="Wingdings" panose="05000000000000000000" pitchFamily="2" charset="2"/>
              <a:buChar char="Ø"/>
            </a:pPr>
            <a:r>
              <a:rPr lang="fr-FR" sz="1800" dirty="0"/>
              <a:t>construire une </a:t>
            </a:r>
            <a:r>
              <a:rPr lang="fr-FR" sz="1800" dirty="0">
                <a:solidFill>
                  <a:srgbClr val="F96835"/>
                </a:solidFill>
              </a:rPr>
              <a:t>unité de stockage</a:t>
            </a:r>
          </a:p>
          <a:p>
            <a:pPr marL="285750" indent="-285750">
              <a:buFont typeface="Wingdings" panose="05000000000000000000" pitchFamily="2" charset="2"/>
              <a:buChar char="Ø"/>
            </a:pPr>
            <a:r>
              <a:rPr lang="fr-FR" dirty="0"/>
              <a:t>Organiser l’espace de </a:t>
            </a:r>
            <a:r>
              <a:rPr lang="fr-FR" dirty="0">
                <a:solidFill>
                  <a:srgbClr val="F96835"/>
                </a:solidFill>
              </a:rPr>
              <a:t>rétention des solvants</a:t>
            </a:r>
          </a:p>
          <a:p>
            <a:pPr marL="285750" indent="-285750">
              <a:buFont typeface="Wingdings" panose="05000000000000000000" pitchFamily="2" charset="2"/>
              <a:buChar char="Ø"/>
            </a:pPr>
            <a:r>
              <a:rPr lang="fr-FR" sz="1800" dirty="0">
                <a:solidFill>
                  <a:srgbClr val="F96835"/>
                </a:solidFill>
              </a:rPr>
              <a:t>Former</a:t>
            </a:r>
            <a:r>
              <a:rPr lang="fr-FR" sz="1800" dirty="0"/>
              <a:t> les travailleurs</a:t>
            </a:r>
            <a:endParaRPr lang="fr-FR" dirty="0"/>
          </a:p>
        </p:txBody>
      </p:sp>
      <p:sp>
        <p:nvSpPr>
          <p:cNvPr id="10" name="ZoneTexte 9">
            <a:extLst>
              <a:ext uri="{FF2B5EF4-FFF2-40B4-BE49-F238E27FC236}">
                <a16:creationId xmlns:a16="http://schemas.microsoft.com/office/drawing/2014/main" id="{802D4C07-FF31-7654-37DD-E0B40092DFDA}"/>
              </a:ext>
            </a:extLst>
          </p:cNvPr>
          <p:cNvSpPr txBox="1"/>
          <p:nvPr/>
        </p:nvSpPr>
        <p:spPr>
          <a:xfrm>
            <a:off x="6528059" y="1640994"/>
            <a:ext cx="5112557" cy="707886"/>
          </a:xfrm>
          <a:prstGeom prst="rect">
            <a:avLst/>
          </a:prstGeom>
          <a:noFill/>
        </p:spPr>
        <p:txBody>
          <a:bodyPr wrap="square" rtlCol="0">
            <a:spAutoFit/>
          </a:bodyPr>
          <a:lstStyle/>
          <a:p>
            <a:pPr algn="ctr"/>
            <a:r>
              <a:rPr lang="fr-FR" sz="2000" b="1" dirty="0">
                <a:solidFill>
                  <a:srgbClr val="7030A0"/>
                </a:solidFill>
              </a:rPr>
              <a:t>RISQUES POUR LA CONTINUITE DES OPERATIONS</a:t>
            </a:r>
          </a:p>
        </p:txBody>
      </p:sp>
      <p:sp>
        <p:nvSpPr>
          <p:cNvPr id="11" name="Rectangle : coins arrondis 10">
            <a:extLst>
              <a:ext uri="{FF2B5EF4-FFF2-40B4-BE49-F238E27FC236}">
                <a16:creationId xmlns:a16="http://schemas.microsoft.com/office/drawing/2014/main" id="{3815E740-CA27-D451-AAF3-81A0AE543B77}"/>
              </a:ext>
            </a:extLst>
          </p:cNvPr>
          <p:cNvSpPr/>
          <p:nvPr/>
        </p:nvSpPr>
        <p:spPr>
          <a:xfrm>
            <a:off x="7104123" y="2393072"/>
            <a:ext cx="4075354" cy="1689757"/>
          </a:xfrm>
          <a:prstGeom prst="roundRect">
            <a:avLst/>
          </a:prstGeom>
          <a:ln>
            <a:solidFill>
              <a:srgbClr val="F96835"/>
            </a:solidFill>
          </a:ln>
        </p:spPr>
        <p:style>
          <a:lnRef idx="2">
            <a:schemeClr val="accent6"/>
          </a:lnRef>
          <a:fillRef idx="1">
            <a:schemeClr val="lt1"/>
          </a:fillRef>
          <a:effectRef idx="0">
            <a:schemeClr val="accent6"/>
          </a:effectRef>
          <a:fontRef idx="minor">
            <a:schemeClr val="dk1"/>
          </a:fontRef>
        </p:style>
        <p:txBody>
          <a:bodyPr rtlCol="0" anchor="t"/>
          <a:lstStyle/>
          <a:p>
            <a:r>
              <a:rPr lang="fr-FR" sz="2400" b="1" dirty="0">
                <a:solidFill>
                  <a:srgbClr val="FF0000"/>
                </a:solidFill>
              </a:rPr>
              <a:t>PRIORITE 3 </a:t>
            </a:r>
            <a:r>
              <a:rPr lang="fr-FR" sz="2000" b="1" dirty="0"/>
              <a:t>: GESTION DE L’EAU</a:t>
            </a:r>
          </a:p>
          <a:p>
            <a:pPr marL="285750" indent="-285750">
              <a:buFont typeface="Wingdings" panose="05000000000000000000" pitchFamily="2" charset="2"/>
              <a:buChar char="Ø"/>
            </a:pPr>
            <a:r>
              <a:rPr lang="fr-FR" sz="1800" dirty="0">
                <a:solidFill>
                  <a:srgbClr val="F96835"/>
                </a:solidFill>
              </a:rPr>
              <a:t>Enregistrer, suivre et évaluer </a:t>
            </a:r>
            <a:r>
              <a:rPr lang="fr-FR" sz="1800" dirty="0"/>
              <a:t>l’utilisation de la ressource en eau</a:t>
            </a:r>
          </a:p>
          <a:p>
            <a:pPr marL="285750" indent="-285750">
              <a:buFont typeface="Wingdings" panose="05000000000000000000" pitchFamily="2" charset="2"/>
              <a:buChar char="Ø"/>
            </a:pPr>
            <a:r>
              <a:rPr lang="fr-FR" dirty="0">
                <a:solidFill>
                  <a:srgbClr val="F96835"/>
                </a:solidFill>
              </a:rPr>
              <a:t>O</a:t>
            </a:r>
            <a:r>
              <a:rPr lang="fr-FR" sz="1800" dirty="0">
                <a:solidFill>
                  <a:srgbClr val="F96835"/>
                </a:solidFill>
              </a:rPr>
              <a:t>ptimiser</a:t>
            </a:r>
            <a:r>
              <a:rPr lang="fr-FR" sz="1800" dirty="0"/>
              <a:t> la consommation en eau à l’aide d’</a:t>
            </a:r>
            <a:r>
              <a:rPr lang="fr-FR" sz="1800" dirty="0">
                <a:solidFill>
                  <a:srgbClr val="F96835"/>
                </a:solidFill>
              </a:rPr>
              <a:t>outils</a:t>
            </a:r>
            <a:r>
              <a:rPr lang="fr-FR" sz="1800" dirty="0"/>
              <a:t> adaptés</a:t>
            </a:r>
            <a:endParaRPr lang="fr-FR" dirty="0"/>
          </a:p>
        </p:txBody>
      </p:sp>
      <p:sp>
        <p:nvSpPr>
          <p:cNvPr id="12" name="Rectangle : coins arrondis 11">
            <a:extLst>
              <a:ext uri="{FF2B5EF4-FFF2-40B4-BE49-F238E27FC236}">
                <a16:creationId xmlns:a16="http://schemas.microsoft.com/office/drawing/2014/main" id="{7DB88C43-0B63-E731-59CA-0FAD1E89838C}"/>
              </a:ext>
            </a:extLst>
          </p:cNvPr>
          <p:cNvSpPr/>
          <p:nvPr/>
        </p:nvSpPr>
        <p:spPr>
          <a:xfrm>
            <a:off x="7680188" y="4555786"/>
            <a:ext cx="2952322" cy="1393494"/>
          </a:xfrm>
          <a:prstGeom prst="roundRect">
            <a:avLst/>
          </a:prstGeom>
          <a:ln w="12700">
            <a:solidFill>
              <a:srgbClr val="6EDCBD"/>
            </a:solidFill>
            <a:prstDash val="dash"/>
          </a:ln>
        </p:spPr>
        <p:style>
          <a:lnRef idx="2">
            <a:schemeClr val="accent6"/>
          </a:lnRef>
          <a:fillRef idx="1">
            <a:schemeClr val="lt1"/>
          </a:fillRef>
          <a:effectRef idx="0">
            <a:schemeClr val="accent6"/>
          </a:effectRef>
          <a:fontRef idx="minor">
            <a:schemeClr val="dk1"/>
          </a:fontRef>
        </p:style>
        <p:txBody>
          <a:bodyPr rtlCol="0" anchor="t"/>
          <a:lstStyle/>
          <a:p>
            <a:r>
              <a:rPr lang="fr-FR" sz="2000" b="1" dirty="0">
                <a:solidFill>
                  <a:schemeClr val="tx1"/>
                </a:solidFill>
              </a:rPr>
              <a:t>Risque transversal </a:t>
            </a:r>
            <a:r>
              <a:rPr lang="fr-FR" sz="2000" dirty="0">
                <a:solidFill>
                  <a:schemeClr val="tx1"/>
                </a:solidFill>
              </a:rPr>
              <a:t>G</a:t>
            </a:r>
            <a:r>
              <a:rPr lang="fr-FR" dirty="0">
                <a:solidFill>
                  <a:schemeClr val="tx1"/>
                </a:solidFill>
              </a:rPr>
              <a:t>estion de deux entités par une seule personne ressource</a:t>
            </a:r>
            <a:endParaRPr lang="fr-FR" sz="1600" dirty="0">
              <a:solidFill>
                <a:schemeClr val="tx1"/>
              </a:solidFill>
            </a:endParaRPr>
          </a:p>
        </p:txBody>
      </p:sp>
      <p:sp>
        <p:nvSpPr>
          <p:cNvPr id="13" name="ZoneTexte 12">
            <a:extLst>
              <a:ext uri="{FF2B5EF4-FFF2-40B4-BE49-F238E27FC236}">
                <a16:creationId xmlns:a16="http://schemas.microsoft.com/office/drawing/2014/main" id="{645E59FF-4573-6906-22CE-512E7686DCAB}"/>
              </a:ext>
            </a:extLst>
          </p:cNvPr>
          <p:cNvSpPr txBox="1"/>
          <p:nvPr/>
        </p:nvSpPr>
        <p:spPr>
          <a:xfrm>
            <a:off x="8662163" y="4094121"/>
            <a:ext cx="1030806" cy="461665"/>
          </a:xfrm>
          <a:prstGeom prst="rect">
            <a:avLst/>
          </a:prstGeom>
          <a:noFill/>
        </p:spPr>
        <p:txBody>
          <a:bodyPr wrap="square" rtlCol="0">
            <a:spAutoFit/>
          </a:bodyPr>
          <a:lstStyle/>
          <a:p>
            <a:pPr algn="ctr"/>
            <a:r>
              <a:rPr lang="fr-FR" sz="2400" b="1" dirty="0"/>
              <a:t>+</a:t>
            </a:r>
            <a:endParaRPr lang="fr-FR" b="1" dirty="0"/>
          </a:p>
        </p:txBody>
      </p:sp>
      <p:sp>
        <p:nvSpPr>
          <p:cNvPr id="14" name="ZoneTexte 13">
            <a:extLst>
              <a:ext uri="{FF2B5EF4-FFF2-40B4-BE49-F238E27FC236}">
                <a16:creationId xmlns:a16="http://schemas.microsoft.com/office/drawing/2014/main" id="{870EE65F-BED3-4D9C-C479-7A9266CB02AF}"/>
              </a:ext>
            </a:extLst>
          </p:cNvPr>
          <p:cNvSpPr txBox="1"/>
          <p:nvPr/>
        </p:nvSpPr>
        <p:spPr>
          <a:xfrm rot="16200000">
            <a:off x="5879978" y="3037894"/>
            <a:ext cx="1872207" cy="400110"/>
          </a:xfrm>
          <a:prstGeom prst="rect">
            <a:avLst/>
          </a:prstGeom>
          <a:noFill/>
        </p:spPr>
        <p:txBody>
          <a:bodyPr wrap="square" rtlCol="0">
            <a:spAutoFit/>
          </a:bodyPr>
          <a:lstStyle/>
          <a:p>
            <a:pPr algn="ctr"/>
            <a:r>
              <a:rPr lang="fr-FR" sz="2000" i="1" dirty="0"/>
              <a:t>Plantation</a:t>
            </a:r>
          </a:p>
        </p:txBody>
      </p:sp>
      <p:sp>
        <p:nvSpPr>
          <p:cNvPr id="15" name="ZoneTexte 14">
            <a:extLst>
              <a:ext uri="{FF2B5EF4-FFF2-40B4-BE49-F238E27FC236}">
                <a16:creationId xmlns:a16="http://schemas.microsoft.com/office/drawing/2014/main" id="{4311C7C0-6CE0-0334-263E-69AE8C6A37AF}"/>
              </a:ext>
            </a:extLst>
          </p:cNvPr>
          <p:cNvSpPr txBox="1"/>
          <p:nvPr/>
        </p:nvSpPr>
        <p:spPr>
          <a:xfrm rot="16200000">
            <a:off x="-570542" y="4813121"/>
            <a:ext cx="1872207" cy="400110"/>
          </a:xfrm>
          <a:prstGeom prst="rect">
            <a:avLst/>
          </a:prstGeom>
          <a:noFill/>
        </p:spPr>
        <p:txBody>
          <a:bodyPr wrap="square" rtlCol="0">
            <a:spAutoFit/>
          </a:bodyPr>
          <a:lstStyle/>
          <a:p>
            <a:pPr algn="ctr"/>
            <a:r>
              <a:rPr lang="fr-FR" sz="2000" i="1" dirty="0"/>
              <a:t>Site industriel</a:t>
            </a:r>
          </a:p>
        </p:txBody>
      </p:sp>
      <p:sp>
        <p:nvSpPr>
          <p:cNvPr id="16" name="ZoneTexte 15">
            <a:extLst>
              <a:ext uri="{FF2B5EF4-FFF2-40B4-BE49-F238E27FC236}">
                <a16:creationId xmlns:a16="http://schemas.microsoft.com/office/drawing/2014/main" id="{19C28C74-F801-1670-249A-BB01A163E2E6}"/>
              </a:ext>
            </a:extLst>
          </p:cNvPr>
          <p:cNvSpPr txBox="1"/>
          <p:nvPr/>
        </p:nvSpPr>
        <p:spPr>
          <a:xfrm rot="16200000">
            <a:off x="-570542" y="2508865"/>
            <a:ext cx="1872207" cy="400110"/>
          </a:xfrm>
          <a:prstGeom prst="rect">
            <a:avLst/>
          </a:prstGeom>
          <a:noFill/>
        </p:spPr>
        <p:txBody>
          <a:bodyPr wrap="square" rtlCol="0">
            <a:spAutoFit/>
          </a:bodyPr>
          <a:lstStyle/>
          <a:p>
            <a:pPr algn="ctr"/>
            <a:r>
              <a:rPr lang="fr-FR" sz="2000" i="1" dirty="0"/>
              <a:t>Deux entités</a:t>
            </a:r>
          </a:p>
        </p:txBody>
      </p:sp>
    </p:spTree>
    <p:extLst>
      <p:ext uri="{BB962C8B-B14F-4D97-AF65-F5344CB8AC3E}">
        <p14:creationId xmlns:p14="http://schemas.microsoft.com/office/powerpoint/2010/main" val="508974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F17F41F-195D-2524-90DD-5F1651DD5C06}"/>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rcRect/>
          <a:stretch/>
        </p:blipFill>
        <p:spPr>
          <a:xfrm>
            <a:off x="1991544" y="6844"/>
            <a:ext cx="10266466" cy="6844311"/>
          </a:xfrm>
          <a:prstGeom prst="rect">
            <a:avLst/>
          </a:prstGeom>
        </p:spPr>
      </p:pic>
      <p:sp>
        <p:nvSpPr>
          <p:cNvPr id="12" name="Rectangle 11">
            <a:extLst>
              <a:ext uri="{FF2B5EF4-FFF2-40B4-BE49-F238E27FC236}">
                <a16:creationId xmlns:a16="http://schemas.microsoft.com/office/drawing/2014/main" id="{5F33269E-B8F6-0C20-79D3-5EE4A1FCF150}"/>
              </a:ext>
            </a:extLst>
          </p:cNvPr>
          <p:cNvSpPr/>
          <p:nvPr/>
        </p:nvSpPr>
        <p:spPr>
          <a:xfrm>
            <a:off x="0" y="0"/>
            <a:ext cx="350371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ZoneTexte 12">
            <a:extLst>
              <a:ext uri="{FF2B5EF4-FFF2-40B4-BE49-F238E27FC236}">
                <a16:creationId xmlns:a16="http://schemas.microsoft.com/office/drawing/2014/main" id="{27CABB5A-2611-756A-C512-456BCBF36E28}"/>
              </a:ext>
            </a:extLst>
          </p:cNvPr>
          <p:cNvSpPr txBox="1"/>
          <p:nvPr/>
        </p:nvSpPr>
        <p:spPr>
          <a:xfrm>
            <a:off x="173850" y="2348880"/>
            <a:ext cx="3156012"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79646">
                    <a:lumMod val="50000"/>
                  </a:srgbClr>
                </a:solidFill>
                <a:effectLst/>
                <a:uLnTx/>
                <a:uFillTx/>
                <a:latin typeface="Calibri"/>
                <a:ea typeface="+mn-ea"/>
                <a:cs typeface="+mn-cs"/>
              </a:rPr>
              <a:t>AUDIT-DIAGNOSTIC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79646">
                    <a:lumMod val="50000"/>
                  </a:srgbClr>
                </a:solidFill>
                <a:effectLst/>
                <a:uLnTx/>
                <a:uFillTx/>
                <a:latin typeface="Calibri"/>
                <a:ea typeface="+mn-ea"/>
                <a:cs typeface="+mn-cs"/>
              </a:rPr>
              <a:t>FLEUR D’ORANGER BIOLANDES MAROC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7964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srgbClr val="F96835"/>
                </a:solidFill>
                <a:latin typeface="Calibri"/>
              </a:rPr>
              <a:t>ANNEXES</a:t>
            </a:r>
            <a:endParaRPr kumimoji="0" lang="fr-FR" sz="2800" b="1" i="0" u="none" strike="noStrike" kern="1200" cap="none" spc="0" normalizeH="0" baseline="0" noProof="0" dirty="0">
              <a:ln>
                <a:noFill/>
              </a:ln>
              <a:solidFill>
                <a:srgbClr val="F96835"/>
              </a:solidFill>
              <a:effectLst/>
              <a:uLnTx/>
              <a:uFillTx/>
              <a:latin typeface="Calibri"/>
              <a:ea typeface="+mn-ea"/>
              <a:cs typeface="+mn-cs"/>
            </a:endParaRPr>
          </a:p>
        </p:txBody>
      </p:sp>
    </p:spTree>
    <p:extLst>
      <p:ext uri="{BB962C8B-B14F-4D97-AF65-F5344CB8AC3E}">
        <p14:creationId xmlns:p14="http://schemas.microsoft.com/office/powerpoint/2010/main" val="3127837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17E120-2C82-3D76-378D-D4418E1B3721}"/>
              </a:ext>
            </a:extLst>
          </p:cNvPr>
          <p:cNvSpPr>
            <a:spLocks noGrp="1"/>
          </p:cNvSpPr>
          <p:nvPr>
            <p:ph type="title"/>
          </p:nvPr>
        </p:nvSpPr>
        <p:spPr/>
        <p:txBody>
          <a:bodyPr/>
          <a:lstStyle/>
          <a:p>
            <a:r>
              <a:rPr lang="fr-FR" dirty="0"/>
              <a:t>Synthèse du diagnostic – Ferme de </a:t>
            </a:r>
            <a:r>
              <a:rPr lang="fr-FR" dirty="0" err="1"/>
              <a:t>Tiglmamine</a:t>
            </a:r>
            <a:endParaRPr lang="fr-FR" dirty="0"/>
          </a:p>
        </p:txBody>
      </p:sp>
      <p:sp>
        <p:nvSpPr>
          <p:cNvPr id="4" name="Espace réservé du numéro de diapositive 3">
            <a:extLst>
              <a:ext uri="{FF2B5EF4-FFF2-40B4-BE49-F238E27FC236}">
                <a16:creationId xmlns:a16="http://schemas.microsoft.com/office/drawing/2014/main" id="{602F1596-CC3D-1884-6BB7-958DF87208D2}"/>
              </a:ext>
            </a:extLst>
          </p:cNvPr>
          <p:cNvSpPr>
            <a:spLocks noGrp="1"/>
          </p:cNvSpPr>
          <p:nvPr>
            <p:ph type="sldNum" sz="quarter" idx="12"/>
          </p:nvPr>
        </p:nvSpPr>
        <p:spPr/>
        <p:txBody>
          <a:bodyPr/>
          <a:lstStyle/>
          <a:p>
            <a:fld id="{2C6DD025-4360-4C51-9DE5-AF9C0967F5A9}" type="slidenum">
              <a:rPr lang="fr-FR" smtClean="0"/>
              <a:pPr/>
              <a:t>37</a:t>
            </a:fld>
            <a:endParaRPr lang="fr-FR" dirty="0"/>
          </a:p>
        </p:txBody>
      </p:sp>
      <p:sp>
        <p:nvSpPr>
          <p:cNvPr id="5" name="Espace réservé de la date 4">
            <a:extLst>
              <a:ext uri="{FF2B5EF4-FFF2-40B4-BE49-F238E27FC236}">
                <a16:creationId xmlns:a16="http://schemas.microsoft.com/office/drawing/2014/main" id="{62B03A51-1FE6-E2AA-DE50-E34A36A61E48}"/>
              </a:ext>
            </a:extLst>
          </p:cNvPr>
          <p:cNvSpPr>
            <a:spLocks noGrp="1"/>
          </p:cNvSpPr>
          <p:nvPr>
            <p:ph type="dt" sz="half" idx="10"/>
          </p:nvPr>
        </p:nvSpPr>
        <p:spPr/>
        <p:txBody>
          <a:bodyPr/>
          <a:lstStyle/>
          <a:p>
            <a:fld id="{40FD5FAF-0F31-436A-A96E-ABFAB59D8098}" type="datetime1">
              <a:rPr lang="fr-FR" smtClean="0"/>
              <a:pPr/>
              <a:t>30/06/2023</a:t>
            </a:fld>
            <a:endParaRPr lang="fr-FR" dirty="0"/>
          </a:p>
        </p:txBody>
      </p:sp>
      <p:graphicFrame>
        <p:nvGraphicFramePr>
          <p:cNvPr id="6" name="Espace réservé du contenu 6">
            <a:extLst>
              <a:ext uri="{FF2B5EF4-FFF2-40B4-BE49-F238E27FC236}">
                <a16:creationId xmlns:a16="http://schemas.microsoft.com/office/drawing/2014/main" id="{D2D76E0F-0E6C-99F8-57FF-2838E28954C1}"/>
              </a:ext>
            </a:extLst>
          </p:cNvPr>
          <p:cNvGraphicFramePr>
            <a:graphicFrameLocks noGrp="1"/>
          </p:cNvGraphicFramePr>
          <p:nvPr>
            <p:ph idx="1"/>
            <p:extLst>
              <p:ext uri="{D42A27DB-BD31-4B8C-83A1-F6EECF244321}">
                <p14:modId xmlns:p14="http://schemas.microsoft.com/office/powerpoint/2010/main" val="4185766913"/>
              </p:ext>
            </p:extLst>
          </p:nvPr>
        </p:nvGraphicFramePr>
        <p:xfrm>
          <a:off x="119336" y="1231109"/>
          <a:ext cx="11953328" cy="5438251"/>
        </p:xfrm>
        <a:graphic>
          <a:graphicData uri="http://schemas.openxmlformats.org/drawingml/2006/table">
            <a:tbl>
              <a:tblPr/>
              <a:tblGrid>
                <a:gridCol w="1100000">
                  <a:extLst>
                    <a:ext uri="{9D8B030D-6E8A-4147-A177-3AD203B41FA5}">
                      <a16:colId xmlns:a16="http://schemas.microsoft.com/office/drawing/2014/main" val="3308389119"/>
                    </a:ext>
                  </a:extLst>
                </a:gridCol>
                <a:gridCol w="1393333">
                  <a:extLst>
                    <a:ext uri="{9D8B030D-6E8A-4147-A177-3AD203B41FA5}">
                      <a16:colId xmlns:a16="http://schemas.microsoft.com/office/drawing/2014/main" val="1002164778"/>
                    </a:ext>
                  </a:extLst>
                </a:gridCol>
                <a:gridCol w="1026666">
                  <a:extLst>
                    <a:ext uri="{9D8B030D-6E8A-4147-A177-3AD203B41FA5}">
                      <a16:colId xmlns:a16="http://schemas.microsoft.com/office/drawing/2014/main" val="923174480"/>
                    </a:ext>
                  </a:extLst>
                </a:gridCol>
                <a:gridCol w="5092338">
                  <a:extLst>
                    <a:ext uri="{9D8B030D-6E8A-4147-A177-3AD203B41FA5}">
                      <a16:colId xmlns:a16="http://schemas.microsoft.com/office/drawing/2014/main" val="2621854910"/>
                    </a:ext>
                  </a:extLst>
                </a:gridCol>
                <a:gridCol w="3340991">
                  <a:extLst>
                    <a:ext uri="{9D8B030D-6E8A-4147-A177-3AD203B41FA5}">
                      <a16:colId xmlns:a16="http://schemas.microsoft.com/office/drawing/2014/main" val="2025224580"/>
                    </a:ext>
                  </a:extLst>
                </a:gridCol>
              </a:tblGrid>
              <a:tr h="288032">
                <a:tc>
                  <a:txBody>
                    <a:bodyPr/>
                    <a:lstStyle/>
                    <a:p>
                      <a:pPr algn="ctr" fontAlgn="ctr"/>
                      <a:r>
                        <a:rPr lang="fr-FR" sz="1100" b="1" i="0" u="none" strike="noStrike" dirty="0">
                          <a:solidFill>
                            <a:srgbClr val="000000"/>
                          </a:solidFill>
                          <a:effectLst/>
                          <a:latin typeface="Calibri" panose="020F0502020204030204" pitchFamily="34" charset="0"/>
                        </a:rPr>
                        <a:t>Thème BDD HPB</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4B084"/>
                    </a:solidFill>
                  </a:tcPr>
                </a:tc>
                <a:tc>
                  <a:txBody>
                    <a:bodyPr/>
                    <a:lstStyle/>
                    <a:p>
                      <a:pPr algn="ctr" fontAlgn="ctr"/>
                      <a:r>
                        <a:rPr lang="fr-FR" sz="1100" b="1" i="0" u="none" strike="noStrike" dirty="0">
                          <a:solidFill>
                            <a:srgbClr val="000000"/>
                          </a:solidFill>
                          <a:effectLst/>
                          <a:latin typeface="Calibri" panose="020F0502020204030204" pitchFamily="34" charset="0"/>
                        </a:rPr>
                        <a:t>Sous-thème grille audit</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4B084"/>
                    </a:solidFill>
                  </a:tcPr>
                </a:tc>
                <a:tc>
                  <a:txBody>
                    <a:bodyPr/>
                    <a:lstStyle/>
                    <a:p>
                      <a:pPr algn="ctr" fontAlgn="ctr"/>
                      <a:r>
                        <a:rPr lang="fr-FR" sz="1100" b="1" i="0" u="none" strike="noStrike" dirty="0">
                          <a:solidFill>
                            <a:srgbClr val="000000"/>
                          </a:solidFill>
                          <a:effectLst/>
                          <a:latin typeface="Calibri" panose="020F0502020204030204" pitchFamily="34" charset="0"/>
                        </a:rPr>
                        <a:t>Performance</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4B084"/>
                    </a:solidFill>
                  </a:tcPr>
                </a:tc>
                <a:tc>
                  <a:txBody>
                    <a:bodyPr/>
                    <a:lstStyle/>
                    <a:p>
                      <a:pPr algn="ctr" fontAlgn="ctr"/>
                      <a:r>
                        <a:rPr lang="fr-FR" sz="1100" b="1" i="0" u="none" strike="noStrike" dirty="0">
                          <a:solidFill>
                            <a:srgbClr val="000000"/>
                          </a:solidFill>
                          <a:effectLst/>
                          <a:latin typeface="Calibri" panose="020F0502020204030204" pitchFamily="34" charset="0"/>
                        </a:rPr>
                        <a:t>Résultats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4B084"/>
                    </a:solidFill>
                  </a:tcPr>
                </a:tc>
                <a:tc>
                  <a:txBody>
                    <a:bodyPr/>
                    <a:lstStyle/>
                    <a:p>
                      <a:pPr algn="ctr" fontAlgn="ctr"/>
                      <a:r>
                        <a:rPr lang="fr-FR" sz="1100" b="1" i="0" u="none" strike="noStrike" dirty="0">
                          <a:solidFill>
                            <a:srgbClr val="000000"/>
                          </a:solidFill>
                          <a:effectLst/>
                          <a:latin typeface="Calibri" panose="020F0502020204030204" pitchFamily="34" charset="0"/>
                        </a:rPr>
                        <a:t>Recommandations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4B084"/>
                    </a:solidFill>
                  </a:tcPr>
                </a:tc>
                <a:extLst>
                  <a:ext uri="{0D108BD9-81ED-4DB2-BD59-A6C34878D82A}">
                    <a16:rowId xmlns:a16="http://schemas.microsoft.com/office/drawing/2014/main" val="2477677386"/>
                  </a:ext>
                </a:extLst>
              </a:tr>
              <a:tr h="884425">
                <a:tc rowSpan="2">
                  <a:txBody>
                    <a:bodyPr/>
                    <a:lstStyle/>
                    <a:p>
                      <a:pPr algn="ctr" fontAlgn="ctr"/>
                      <a:r>
                        <a:rPr lang="fr-FR" sz="1100" b="1" i="0" u="none" strike="noStrike" dirty="0">
                          <a:solidFill>
                            <a:srgbClr val="4A86E8"/>
                          </a:solidFill>
                          <a:effectLst/>
                          <a:latin typeface="Arial Nova Cond" panose="020B0506020202020204" pitchFamily="34" charset="0"/>
                        </a:rPr>
                        <a:t>Droits humains &amp; Sécurité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ctr"/>
                      <a:r>
                        <a:rPr lang="fr-FR" sz="1100" b="0" i="1" u="none" strike="noStrike" dirty="0">
                          <a:solidFill>
                            <a:srgbClr val="000000"/>
                          </a:solidFill>
                          <a:effectLst/>
                          <a:latin typeface="Calibri" panose="020F0502020204030204" pitchFamily="34" charset="0"/>
                        </a:rPr>
                        <a:t>Droits Humains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endParaRPr lang="fr-FR" sz="1100" b="0" i="1"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ctr"/>
                      <a:r>
                        <a:rPr lang="fr-FR" sz="1100" b="0" i="0" u="none" strike="noStrike" dirty="0">
                          <a:solidFill>
                            <a:srgbClr val="000000"/>
                          </a:solidFill>
                          <a:effectLst/>
                          <a:latin typeface="Calibri" panose="020F0502020204030204" pitchFamily="34" charset="0"/>
                        </a:rPr>
                        <a:t>Droits humains respectés et conditions de travail conformes à la Loi marocaine (horaires, congés, SS, etc.). Salaires correspondant au minimum en vigueur (SMAG). Conditions plus précaires pour les travailleurs occasionnels (cueilleuses, tailleurs) n’ayant </a:t>
                      </a:r>
                      <a:r>
                        <a:rPr lang="fr-FR" sz="1100" b="0" i="0" u="none" strike="noStrike" dirty="0">
                          <a:solidFill>
                            <a:srgbClr val="FF0000"/>
                          </a:solidFill>
                          <a:effectLst/>
                          <a:latin typeface="Calibri" panose="020F0502020204030204" pitchFamily="34" charset="0"/>
                        </a:rPr>
                        <a:t>pas de contrats de travail</a:t>
                      </a:r>
                      <a:r>
                        <a:rPr lang="fr-FR" sz="1100" b="0" i="0" u="none" strike="noStrike" dirty="0">
                          <a:solidFill>
                            <a:srgbClr val="000000"/>
                          </a:solidFill>
                          <a:effectLst/>
                          <a:latin typeface="Calibri" panose="020F0502020204030204" pitchFamily="34" charset="0"/>
                        </a:rPr>
                        <a:t> ni décompte de la retraite. </a:t>
                      </a:r>
                      <a:r>
                        <a:rPr lang="fr-FR" sz="1100" b="0" i="0" u="none" strike="noStrike" dirty="0">
                          <a:solidFill>
                            <a:srgbClr val="FF0000"/>
                          </a:solidFill>
                          <a:effectLst/>
                          <a:latin typeface="Calibri" panose="020F0502020204030204" pitchFamily="34" charset="0"/>
                        </a:rPr>
                        <a:t>Pas de canal établi de réclamation ou plainte</a:t>
                      </a:r>
                      <a:r>
                        <a:rPr lang="fr-FR" sz="1100" b="0" i="0" u="none" strike="noStrike" dirty="0">
                          <a:solidFill>
                            <a:srgbClr val="000000"/>
                          </a:solidFill>
                          <a:effectLst/>
                          <a:latin typeface="Calibri" panose="020F0502020204030204" pitchFamily="34" charset="0"/>
                        </a:rPr>
                        <a:t>, ce qui rend plus fragile la position des cueilleuses vis-à-vis des chefs d’équipe.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fr-FR" sz="1100" b="0" i="0" u="none" strike="noStrike" dirty="0">
                          <a:solidFill>
                            <a:srgbClr val="000000"/>
                          </a:solidFill>
                          <a:effectLst/>
                          <a:latin typeface="Calibri" panose="020F0502020204030204" pitchFamily="34" charset="0"/>
                        </a:rPr>
                        <a:t>Remettre en place un canal d’écoute, identifier et corriger les risques de pratiques discriminantes ou abusives. Sensibiliser les cueilleuses aux avantages d’un contrat de travail. Recruter un responsable de production. Formaliser les formations.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4305503"/>
                  </a:ext>
                </a:extLst>
              </a:tr>
              <a:tr h="698195">
                <a:tc vMerge="1">
                  <a:txBody>
                    <a:bodyPr/>
                    <a:lstStyle/>
                    <a:p>
                      <a:endParaRPr lang="fr-FR"/>
                    </a:p>
                  </a:txBody>
                  <a:tcPr/>
                </a:tc>
                <a:tc>
                  <a:txBody>
                    <a:bodyPr/>
                    <a:lstStyle/>
                    <a:p>
                      <a:pPr algn="ctr" fontAlgn="ctr"/>
                      <a:r>
                        <a:rPr lang="fr-FR" sz="1100" b="0" i="1" u="none" strike="noStrike" dirty="0">
                          <a:solidFill>
                            <a:srgbClr val="000000"/>
                          </a:solidFill>
                          <a:effectLst/>
                          <a:latin typeface="Calibri" panose="020F0502020204030204" pitchFamily="34" charset="0"/>
                        </a:rPr>
                        <a:t>Santé et sécurité au travail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endParaRPr lang="fr-FR" sz="1100" b="0" i="1"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fr-FR" sz="1100" b="0" i="0" u="none" strike="noStrike" kern="1200" dirty="0">
                          <a:solidFill>
                            <a:srgbClr val="FF0000"/>
                          </a:solidFill>
                          <a:effectLst/>
                          <a:latin typeface="Calibri" panose="020F0502020204030204" pitchFamily="34" charset="0"/>
                          <a:ea typeface="+mn-ea"/>
                          <a:cs typeface="+mn-cs"/>
                        </a:rPr>
                        <a:t>Pas d’identification des risques </a:t>
                      </a:r>
                      <a:r>
                        <a:rPr lang="fr-FR" sz="1100" b="0" i="0" u="none" strike="noStrike" dirty="0">
                          <a:solidFill>
                            <a:srgbClr val="000000"/>
                          </a:solidFill>
                          <a:effectLst/>
                          <a:latin typeface="Calibri" panose="020F0502020204030204" pitchFamily="34" charset="0"/>
                        </a:rPr>
                        <a:t>ou de Politique Santé et Sécurité, brief oral sur les normes de sécurité de base. EPI* obligatoires fournis par </a:t>
                      </a:r>
                      <a:r>
                        <a:rPr lang="fr-FR" sz="1100" b="0" i="0" u="none" strike="noStrike" dirty="0" err="1">
                          <a:solidFill>
                            <a:srgbClr val="000000"/>
                          </a:solidFill>
                          <a:effectLst/>
                          <a:latin typeface="Calibri" panose="020F0502020204030204" pitchFamily="34" charset="0"/>
                        </a:rPr>
                        <a:t>Biolandes</a:t>
                      </a:r>
                      <a:r>
                        <a:rPr lang="fr-FR" sz="1100" b="0" i="0" u="none" strike="noStrike" dirty="0">
                          <a:solidFill>
                            <a:srgbClr val="000000"/>
                          </a:solidFill>
                          <a:effectLst/>
                          <a:latin typeface="Calibri" panose="020F0502020204030204" pitchFamily="34" charset="0"/>
                        </a:rPr>
                        <a:t>, </a:t>
                      </a:r>
                      <a:r>
                        <a:rPr lang="fr-FR" sz="1100" b="0" i="0" u="none" strike="noStrike" kern="1200" dirty="0">
                          <a:solidFill>
                            <a:srgbClr val="FF0000"/>
                          </a:solidFill>
                          <a:effectLst/>
                          <a:latin typeface="Calibri" panose="020F0502020204030204" pitchFamily="34" charset="0"/>
                          <a:ea typeface="+mn-ea"/>
                          <a:cs typeface="+mn-cs"/>
                        </a:rPr>
                        <a:t>manque d’EPI pour les cueilleuses et tailleurs</a:t>
                      </a:r>
                      <a:r>
                        <a:rPr lang="fr-FR" sz="1100" b="0" i="0" u="none" strike="noStrike" dirty="0">
                          <a:solidFill>
                            <a:srgbClr val="000000"/>
                          </a:solidFill>
                          <a:effectLst/>
                          <a:latin typeface="Calibri" panose="020F0502020204030204" pitchFamily="34" charset="0"/>
                        </a:rPr>
                        <a:t> malgré les besoins. Accidents de travail enregistrés et pris en charge, compensation journalière. </a:t>
                      </a:r>
                      <a:r>
                        <a:rPr lang="fr-FR" sz="1100" b="0" i="0" u="none" strike="noStrike" kern="1200" dirty="0">
                          <a:solidFill>
                            <a:srgbClr val="FF0000"/>
                          </a:solidFill>
                          <a:effectLst/>
                          <a:latin typeface="Calibri" panose="020F0502020204030204" pitchFamily="34" charset="0"/>
                          <a:ea typeface="+mn-ea"/>
                          <a:cs typeface="+mn-cs"/>
                        </a:rPr>
                        <a:t>Manque de points d’accès à l’eau potable et sanitaires</a:t>
                      </a:r>
                      <a:r>
                        <a:rPr lang="fr-FR" sz="1100" b="0"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fr-FR" sz="1100" b="0" i="0" u="none" strike="noStrike" dirty="0">
                          <a:solidFill>
                            <a:srgbClr val="000000"/>
                          </a:solidFill>
                          <a:effectLst/>
                          <a:latin typeface="Calibri" panose="020F0502020204030204" pitchFamily="34" charset="0"/>
                        </a:rPr>
                        <a:t>Mettre en place un règlement intérieur, et une politique santé sécurité (après évaluation des risques). Mettre à disposition des EPI adaptés. Garantir l’accès à des sanitaires et extension des points d’eau sur les parcelles.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4002699"/>
                  </a:ext>
                </a:extLst>
              </a:tr>
              <a:tr h="505612">
                <a:tc rowSpan="2">
                  <a:txBody>
                    <a:bodyPr/>
                    <a:lstStyle/>
                    <a:p>
                      <a:pPr algn="ctr" fontAlgn="ctr"/>
                      <a:r>
                        <a:rPr lang="fr-FR" sz="1100" b="1" i="0" u="none" strike="noStrike" dirty="0">
                          <a:solidFill>
                            <a:srgbClr val="ED7D31"/>
                          </a:solidFill>
                          <a:effectLst/>
                          <a:latin typeface="Arial Nova Cond" panose="020B0506020202020204" pitchFamily="34" charset="0"/>
                        </a:rPr>
                        <a:t>Impact Local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fontAlgn="ctr"/>
                      <a:r>
                        <a:rPr lang="fr-FR" sz="1100" b="0" i="1" u="none" strike="noStrike" dirty="0">
                          <a:solidFill>
                            <a:srgbClr val="000000"/>
                          </a:solidFill>
                          <a:effectLst/>
                          <a:latin typeface="Calibri" panose="020F0502020204030204" pitchFamily="34" charset="0"/>
                        </a:rPr>
                        <a:t>Moyens d’existence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ctr"/>
                      <a:endParaRPr lang="fr-FR" sz="1100" b="0" i="1"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l" fontAlgn="ctr"/>
                      <a:r>
                        <a:rPr lang="fr-FR" sz="1100" b="0" i="0" u="none" strike="noStrike" dirty="0">
                          <a:solidFill>
                            <a:srgbClr val="000000"/>
                          </a:solidFill>
                          <a:effectLst/>
                          <a:latin typeface="Calibri" panose="020F0502020204030204" pitchFamily="34" charset="0"/>
                        </a:rPr>
                        <a:t>Filière créatrice d’emplois permanents et saisonniers, fournit une source de revenus pendant la saison creuse dans la région. La période de récolte fournit un revenu non négligeable aux 1200 cueilleuses saisonnières, mais </a:t>
                      </a:r>
                      <a:r>
                        <a:rPr lang="fr-FR" sz="1100" b="0" i="0" u="none" strike="noStrike" kern="1200" dirty="0">
                          <a:solidFill>
                            <a:srgbClr val="FF0000"/>
                          </a:solidFill>
                          <a:effectLst/>
                          <a:latin typeface="Calibri" panose="020F0502020204030204" pitchFamily="34" charset="0"/>
                          <a:ea typeface="+mn-ea"/>
                          <a:cs typeface="+mn-cs"/>
                        </a:rPr>
                        <a:t>pas suffisant pour assurer un revenu vital/décent (alors que cueillette = activité unique)</a:t>
                      </a:r>
                      <a:r>
                        <a:rPr lang="fr-FR" sz="1100" b="0" i="0" u="none" strike="noStrike" dirty="0">
                          <a:solidFill>
                            <a:srgbClr val="000000"/>
                          </a:solidFill>
                          <a:effectLst/>
                          <a:latin typeface="Calibri" panose="020F0502020204030204" pitchFamily="34" charset="0"/>
                        </a:rPr>
                        <a:t>, pas de projet social/d’appui.</a:t>
                      </a:r>
                    </a:p>
                    <a:p>
                      <a:pPr algn="l" fontAlgn="ctr"/>
                      <a:r>
                        <a:rPr lang="fr-FR" sz="1100" b="0" i="0" u="none" strike="noStrike" dirty="0">
                          <a:solidFill>
                            <a:srgbClr val="000000"/>
                          </a:solidFill>
                          <a:effectLst/>
                          <a:latin typeface="Calibri" panose="020F0502020204030204" pitchFamily="34" charset="0"/>
                        </a:rPr>
                        <a:t>Aucune consultation faite sur les besoins de développement local.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ctr"/>
                      <a:r>
                        <a:rPr lang="fr-FR" sz="1100" b="0" i="0" u="none" strike="noStrike" dirty="0">
                          <a:solidFill>
                            <a:srgbClr val="000000"/>
                          </a:solidFill>
                          <a:effectLst/>
                          <a:latin typeface="Calibri" panose="020F0502020204030204" pitchFamily="34" charset="0"/>
                        </a:rPr>
                        <a:t>Favoriser le dialogue avec les travailleurs, afin d’identifier le revenu décent local, les enjeux de subsistance et de développement local. Identifier des mécanismes simples d’appui à mettre en place pour contribuer à un meilleur impact local (prime ?). Favoriser l’émergence de cheffes d’équipes femmes (5 sur 35 au 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2139545"/>
                  </a:ext>
                </a:extLst>
              </a:tr>
              <a:tr h="504056">
                <a:tc vMerge="1">
                  <a:txBody>
                    <a:bodyPr/>
                    <a:lstStyle/>
                    <a:p>
                      <a:endParaRPr lang="fr-FR"/>
                    </a:p>
                  </a:txBody>
                  <a:tcPr/>
                </a:tc>
                <a:tc>
                  <a:txBody>
                    <a:bodyPr/>
                    <a:lstStyle/>
                    <a:p>
                      <a:pPr algn="ctr" fontAlgn="ctr"/>
                      <a:r>
                        <a:rPr lang="fr-FR" sz="1100" b="0" i="1" u="none" strike="noStrike">
                          <a:solidFill>
                            <a:srgbClr val="000000"/>
                          </a:solidFill>
                          <a:effectLst/>
                          <a:latin typeface="Calibri" panose="020F0502020204030204" pitchFamily="34" charset="0"/>
                        </a:rPr>
                        <a:t>Groupes vulnérables</a:t>
                      </a:r>
                      <a:endParaRPr lang="fr-FR" sz="1100" b="0" i="1"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ctr"/>
                      <a:endParaRPr lang="fr-FR" sz="1100" b="0" i="1"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fr-FR"/>
                    </a:p>
                  </a:txBody>
                  <a:tcPr/>
                </a:tc>
                <a:tc vMerge="1">
                  <a:txBody>
                    <a:bodyPr/>
                    <a:lstStyle/>
                    <a:p>
                      <a:pPr algn="l" fontAlgn="ctr"/>
                      <a:endParaRPr lang="fr-FR" sz="1100" b="0"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0912641"/>
                  </a:ext>
                </a:extLst>
              </a:tr>
              <a:tr h="1008112">
                <a:tc>
                  <a:txBody>
                    <a:bodyPr/>
                    <a:lstStyle/>
                    <a:p>
                      <a:pPr algn="ctr" fontAlgn="ctr"/>
                      <a:r>
                        <a:rPr lang="fr-FR" sz="1100" b="1" i="0" u="none" strike="noStrike" dirty="0">
                          <a:solidFill>
                            <a:srgbClr val="6AA84F"/>
                          </a:solidFill>
                          <a:effectLst/>
                          <a:latin typeface="Arial Nova Cond" panose="020B0506020202020204" pitchFamily="34" charset="0"/>
                        </a:rPr>
                        <a:t>Environnement &amp; Biodiversité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ctr" fontAlgn="ctr"/>
                      <a:r>
                        <a:rPr lang="fr-FR" sz="1100" b="0" i="1" u="none" strike="noStrike" dirty="0">
                          <a:solidFill>
                            <a:srgbClr val="000000"/>
                          </a:solidFill>
                          <a:effectLst/>
                          <a:latin typeface="Calibri" panose="020F0502020204030204" pitchFamily="34" charset="0"/>
                        </a:rPr>
                        <a:t>Environnement sur la plantation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ctr"/>
                      <a:endParaRPr lang="fr-FR" sz="1100" b="0" i="1"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ctr"/>
                      <a:r>
                        <a:rPr lang="fr-FR" sz="1100" b="0" i="0" u="none" strike="noStrike" dirty="0">
                          <a:solidFill>
                            <a:srgbClr val="000000"/>
                          </a:solidFill>
                          <a:effectLst/>
                          <a:latin typeface="Calibri" panose="020F0502020204030204" pitchFamily="34" charset="0"/>
                        </a:rPr>
                        <a:t>Analyses des sols, eaux, cultures et fumier sont réalisées régulièrement. La gestion des sols (couvert végétal, paillage, désherbage limité), et des cultures (biologique, taille annuelle, parcelle en jachère, densité espacée, suivi des conditions météo) sont suivis avec minutie et technicité. </a:t>
                      </a:r>
                      <a:r>
                        <a:rPr lang="fr-FR" sz="1100" b="0" i="0" u="none" strike="noStrike" kern="1200" dirty="0">
                          <a:solidFill>
                            <a:srgbClr val="FF0000"/>
                          </a:solidFill>
                          <a:effectLst/>
                          <a:latin typeface="Calibri" panose="020F0502020204030204" pitchFamily="34" charset="0"/>
                          <a:ea typeface="+mn-ea"/>
                          <a:cs typeface="+mn-cs"/>
                        </a:rPr>
                        <a:t>La monoculture peut favoriser les risques de pertes de fertilité</a:t>
                      </a:r>
                      <a:r>
                        <a:rPr lang="fr-FR" sz="1100" b="0" i="0" u="none" strike="noStrike" dirty="0">
                          <a:solidFill>
                            <a:srgbClr val="000000"/>
                          </a:solidFill>
                          <a:effectLst/>
                          <a:latin typeface="Calibri" panose="020F0502020204030204" pitchFamily="34" charset="0"/>
                        </a:rPr>
                        <a:t>. La gestion de l’eau est optimisée en goutte à goutte mais loin d’être suffisant par rapport </a:t>
                      </a:r>
                      <a:r>
                        <a:rPr lang="fr-FR" sz="1100" b="0" i="0" u="none" strike="noStrike" dirty="0">
                          <a:solidFill>
                            <a:srgbClr val="FF0000"/>
                          </a:solidFill>
                          <a:effectLst/>
                          <a:latin typeface="Calibri" panose="020F0502020204030204" pitchFamily="34" charset="0"/>
                        </a:rPr>
                        <a:t>au risque hydrique considérable</a:t>
                      </a:r>
                      <a:r>
                        <a:rPr lang="fr-FR" sz="1100" b="0" i="0" u="none" strike="noStrike" dirty="0">
                          <a:solidFill>
                            <a:srgbClr val="000000"/>
                          </a:solidFill>
                          <a:effectLst/>
                          <a:latin typeface="Calibri" panose="020F0502020204030204" pitchFamily="34" charset="0"/>
                        </a:rPr>
                        <a:t>. </a:t>
                      </a:r>
                      <a:r>
                        <a:rPr lang="fr-FR" sz="1100" b="0" i="0" u="none" strike="noStrike" dirty="0">
                          <a:solidFill>
                            <a:srgbClr val="FF0000"/>
                          </a:solidFill>
                          <a:effectLst/>
                          <a:latin typeface="Calibri" panose="020F0502020204030204" pitchFamily="34" charset="0"/>
                        </a:rPr>
                        <a:t>P</a:t>
                      </a:r>
                      <a:r>
                        <a:rPr lang="fr-FR" sz="1100" b="0" i="0" u="none" strike="noStrike" kern="1200" dirty="0">
                          <a:solidFill>
                            <a:srgbClr val="FF0000"/>
                          </a:solidFill>
                          <a:effectLst/>
                          <a:latin typeface="Calibri" panose="020F0502020204030204" pitchFamily="34" charset="0"/>
                          <a:ea typeface="+mn-ea"/>
                          <a:cs typeface="+mn-cs"/>
                        </a:rPr>
                        <a:t>as de suivi de la consommation d’eau</a:t>
                      </a:r>
                      <a:r>
                        <a:rPr lang="fr-FR" sz="1100" b="0" i="0" u="none" strike="noStrike" dirty="0">
                          <a:solidFill>
                            <a:srgbClr val="000000"/>
                          </a:solidFill>
                          <a:effectLst/>
                          <a:latin typeface="Calibri" panose="020F0502020204030204" pitchFamily="34" charset="0"/>
                        </a:rPr>
                        <a:t>. </a:t>
                      </a:r>
                      <a:r>
                        <a:rPr lang="fr-FR" sz="1100" b="0" i="0" u="none" strike="noStrike" kern="1200" dirty="0">
                          <a:solidFill>
                            <a:srgbClr val="FF0000"/>
                          </a:solidFill>
                          <a:effectLst/>
                          <a:latin typeface="Calibri" panose="020F0502020204030204" pitchFamily="34" charset="0"/>
                          <a:ea typeface="+mn-ea"/>
                          <a:cs typeface="+mn-cs"/>
                        </a:rPr>
                        <a:t>Haute consommation énergétique</a:t>
                      </a:r>
                      <a:r>
                        <a:rPr lang="fr-FR" sz="1100" b="0" i="0" u="none" strike="noStrike" dirty="0">
                          <a:solidFill>
                            <a:srgbClr val="000000"/>
                          </a:solidFill>
                          <a:effectLst/>
                          <a:latin typeface="Calibri" panose="020F0502020204030204" pitchFamily="34" charset="0"/>
                        </a:rPr>
                        <a:t>, pas d’utilisation </a:t>
                      </a:r>
                      <a:r>
                        <a:rPr lang="fr-FR" sz="1100" b="0" i="0" u="none" strike="noStrike" dirty="0">
                          <a:solidFill>
                            <a:schemeClr val="tx1"/>
                          </a:solidFill>
                          <a:effectLst/>
                          <a:latin typeface="Calibri" panose="020F0502020204030204" pitchFamily="34" charset="0"/>
                        </a:rPr>
                        <a:t>d</a:t>
                      </a:r>
                      <a:r>
                        <a:rPr lang="fr-FR" sz="1100" b="0" i="0" u="none" strike="noStrike" kern="1200" dirty="0">
                          <a:solidFill>
                            <a:schemeClr val="tx1"/>
                          </a:solidFill>
                          <a:effectLst/>
                          <a:latin typeface="Calibri" panose="020F0502020204030204" pitchFamily="34" charset="0"/>
                          <a:ea typeface="+mn-ea"/>
                          <a:cs typeface="+mn-cs"/>
                        </a:rPr>
                        <a:t>’énerg</a:t>
                      </a:r>
                      <a:r>
                        <a:rPr lang="fr-FR" sz="1100" b="0" i="0" u="none" strike="noStrike" dirty="0">
                          <a:solidFill>
                            <a:schemeClr val="tx1"/>
                          </a:solidFill>
                          <a:effectLst/>
                          <a:latin typeface="Calibri" panose="020F0502020204030204" pitchFamily="34" charset="0"/>
                        </a:rPr>
                        <a:t>ie renouvelable </a:t>
                      </a:r>
                      <a:r>
                        <a:rPr lang="fr-FR" sz="1100" b="0" i="0" u="none" strike="noStrike" dirty="0">
                          <a:solidFill>
                            <a:srgbClr val="000000"/>
                          </a:solidFill>
                          <a:effectLst/>
                          <a:latin typeface="Calibri" panose="020F0502020204030204" pitchFamily="34" charset="0"/>
                        </a:rPr>
                        <a:t>sur la ferme.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fr-FR" sz="1100" b="0" i="0" u="none" strike="noStrike" dirty="0">
                          <a:solidFill>
                            <a:srgbClr val="000000"/>
                          </a:solidFill>
                          <a:effectLst/>
                          <a:latin typeface="Calibri" panose="020F0502020204030204" pitchFamily="34" charset="0"/>
                        </a:rPr>
                        <a:t>Favoriser la transmission des pratiques et techniques culturales (besoins RH), et la formalisation des formations. Promouvoir davantage l’</a:t>
                      </a:r>
                      <a:r>
                        <a:rPr lang="fr-FR" sz="1100" b="0" i="0" u="none" strike="noStrike" dirty="0" err="1">
                          <a:solidFill>
                            <a:srgbClr val="000000"/>
                          </a:solidFill>
                          <a:effectLst/>
                          <a:latin typeface="Calibri" panose="020F0502020204030204" pitchFamily="34" charset="0"/>
                        </a:rPr>
                        <a:t>agrobiodiversité</a:t>
                      </a:r>
                      <a:r>
                        <a:rPr lang="fr-FR" sz="1100" b="0" i="0" u="none" strike="noStrike" dirty="0">
                          <a:solidFill>
                            <a:srgbClr val="000000"/>
                          </a:solidFill>
                          <a:effectLst/>
                          <a:latin typeface="Calibri" panose="020F0502020204030204" pitchFamily="34" charset="0"/>
                        </a:rPr>
                        <a:t> avec des cultures associées. Enregistrer et évaluer l’utilisation de la ressource en eau, et optimiser la consommation d’eau à l’aide de sondes piézométriques. Favoriser des sources d’énergie solaire (pompage).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6874723"/>
                  </a:ext>
                </a:extLst>
              </a:tr>
              <a:tr h="648072">
                <a:tc rowSpan="2">
                  <a:txBody>
                    <a:bodyPr/>
                    <a:lstStyle/>
                    <a:p>
                      <a:pPr algn="ctr" fontAlgn="ctr"/>
                      <a:r>
                        <a:rPr lang="fr-FR" sz="1100" b="1" i="0" u="none" strike="noStrike" dirty="0">
                          <a:solidFill>
                            <a:srgbClr val="000000"/>
                          </a:solidFill>
                          <a:effectLst/>
                          <a:latin typeface="Arial Nova Cond" panose="020B0506020202020204" pitchFamily="34" charset="0"/>
                        </a:rPr>
                        <a:t>Gestion de la chaine d’approvisionnement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A6E4"/>
                    </a:solidFill>
                  </a:tcPr>
                </a:tc>
                <a:tc>
                  <a:txBody>
                    <a:bodyPr/>
                    <a:lstStyle/>
                    <a:p>
                      <a:pPr algn="ctr" fontAlgn="ctr"/>
                      <a:r>
                        <a:rPr lang="fr-FR" sz="1100" b="0" i="1" u="none" strike="noStrike" dirty="0">
                          <a:solidFill>
                            <a:srgbClr val="000000"/>
                          </a:solidFill>
                          <a:effectLst/>
                          <a:latin typeface="Calibri" panose="020F0502020204030204" pitchFamily="34" charset="0"/>
                        </a:rPr>
                        <a:t>Traçabilité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D3F1"/>
                    </a:solidFill>
                  </a:tcPr>
                </a:tc>
                <a:tc>
                  <a:txBody>
                    <a:bodyPr/>
                    <a:lstStyle/>
                    <a:p>
                      <a:pPr algn="ctr" fontAlgn="ctr"/>
                      <a:endParaRPr lang="fr-FR" sz="1100" b="0" i="1"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ctr"/>
                      <a:r>
                        <a:rPr lang="fr-FR" sz="1100" b="0" i="0" u="none" strike="noStrike" dirty="0">
                          <a:solidFill>
                            <a:srgbClr val="000000"/>
                          </a:solidFill>
                          <a:effectLst/>
                          <a:latin typeface="Calibri" panose="020F0502020204030204" pitchFamily="34" charset="0"/>
                        </a:rPr>
                        <a:t>Très bonne traçabilité avec ségrégation des lots depuis les parcelles, par arbre puis sac de fleurs (post-tri), jusqu’à enregistrement sur le site industriel, puis suivi s’il y a des différences notables de quantités acheminées.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fr-FR" sz="1100" b="0" i="0" u="none" strike="noStrike" dirty="0">
                          <a:solidFill>
                            <a:srgbClr val="000000"/>
                          </a:solidFill>
                          <a:effectLst/>
                          <a:latin typeface="Calibri" panose="020F0502020204030204" pitchFamily="34" charset="0"/>
                        </a:rPr>
                        <a:t>Pas d’action requise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2726822"/>
                  </a:ext>
                </a:extLst>
              </a:tr>
              <a:tr h="736379">
                <a:tc vMerge="1">
                  <a:txBody>
                    <a:bodyPr/>
                    <a:lstStyle/>
                    <a:p>
                      <a:endParaRPr lang="fr-FR"/>
                    </a:p>
                  </a:txBody>
                  <a:tcPr>
                    <a:lnT w="12700" cap="flat" cmpd="sng" algn="ctr">
                      <a:solidFill>
                        <a:srgbClr val="000000"/>
                      </a:solidFill>
                      <a:prstDash val="solid"/>
                      <a:round/>
                      <a:headEnd type="none" w="med" len="med"/>
                      <a:tailEnd type="none" w="med" len="med"/>
                    </a:lnT>
                  </a:tcPr>
                </a:tc>
                <a:tc>
                  <a:txBody>
                    <a:bodyPr/>
                    <a:lstStyle/>
                    <a:p>
                      <a:pPr algn="ctr" fontAlgn="ctr"/>
                      <a:r>
                        <a:rPr lang="fr-FR" sz="1100" b="0" i="1" u="none" strike="noStrike" dirty="0">
                          <a:solidFill>
                            <a:srgbClr val="000000"/>
                          </a:solidFill>
                          <a:effectLst/>
                          <a:latin typeface="Calibri" panose="020F0502020204030204" pitchFamily="34" charset="0"/>
                        </a:rPr>
                        <a:t>Qualité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D3F1"/>
                    </a:solidFill>
                  </a:tcPr>
                </a:tc>
                <a:tc>
                  <a:txBody>
                    <a:bodyPr/>
                    <a:lstStyle/>
                    <a:p>
                      <a:pPr algn="ctr" fontAlgn="ctr"/>
                      <a:endParaRPr lang="fr-FR" sz="1100" b="0" i="1"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ctr"/>
                      <a:r>
                        <a:rPr lang="fr-FR" sz="1100" b="0" i="0" u="none" strike="noStrike" dirty="0">
                          <a:solidFill>
                            <a:srgbClr val="000000"/>
                          </a:solidFill>
                          <a:effectLst/>
                          <a:latin typeface="Calibri" panose="020F0502020204030204" pitchFamily="34" charset="0"/>
                        </a:rPr>
                        <a:t>Exigences de qualité nationales respectées, agrément sanitaire « ONSSA » certifiant respect des procédures et pratiques pour transformation et exportation. Etude HACCP réalisée en 2018 mais </a:t>
                      </a:r>
                      <a:r>
                        <a:rPr lang="fr-FR" sz="1100" b="0" i="0" u="none" strike="noStrike" dirty="0">
                          <a:solidFill>
                            <a:srgbClr val="FF0000"/>
                          </a:solidFill>
                          <a:effectLst/>
                          <a:latin typeface="Calibri" panose="020F0502020204030204" pitchFamily="34" charset="0"/>
                        </a:rPr>
                        <a:t>pas de Politique HACCP ou d’action spécifique</a:t>
                      </a:r>
                      <a:r>
                        <a:rPr lang="fr-FR" sz="1100" b="0" i="0" u="none" strike="noStrike" dirty="0">
                          <a:solidFill>
                            <a:srgbClr val="000000"/>
                          </a:solidFill>
                          <a:effectLst/>
                          <a:latin typeface="Calibri" panose="020F0502020204030204" pitchFamily="34" charset="0"/>
                        </a:rPr>
                        <a:t>. La continuité des opérations peut être mise en risque par la </a:t>
                      </a:r>
                      <a:r>
                        <a:rPr lang="fr-FR" sz="1100" b="0" i="0" u="none" strike="noStrike" dirty="0">
                          <a:solidFill>
                            <a:srgbClr val="FF0000"/>
                          </a:solidFill>
                          <a:effectLst/>
                          <a:latin typeface="Calibri" panose="020F0502020204030204" pitchFamily="34" charset="0"/>
                        </a:rPr>
                        <a:t>disponibilité de la ressource en eau</a:t>
                      </a:r>
                      <a:r>
                        <a:rPr lang="fr-FR" sz="1100" b="0"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fr-FR" sz="1100" b="0" i="0" u="none" strike="noStrike" dirty="0">
                          <a:solidFill>
                            <a:srgbClr val="000000"/>
                          </a:solidFill>
                          <a:effectLst/>
                          <a:latin typeface="Calibri" panose="020F0502020204030204" pitchFamily="34" charset="0"/>
                        </a:rPr>
                        <a:t>Audit HACCP (2018) à mettre en pratique pour les volets identifiés à travers une Politique dédiée.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6296377"/>
                  </a:ext>
                </a:extLst>
              </a:tr>
            </a:tbl>
          </a:graphicData>
        </a:graphic>
      </p:graphicFrame>
      <p:sp>
        <p:nvSpPr>
          <p:cNvPr id="3" name="ZoneTexte 2">
            <a:extLst>
              <a:ext uri="{FF2B5EF4-FFF2-40B4-BE49-F238E27FC236}">
                <a16:creationId xmlns:a16="http://schemas.microsoft.com/office/drawing/2014/main" id="{8A58493A-017C-D3D2-C240-085581BD1285}"/>
              </a:ext>
            </a:extLst>
          </p:cNvPr>
          <p:cNvSpPr txBox="1"/>
          <p:nvPr/>
        </p:nvSpPr>
        <p:spPr>
          <a:xfrm>
            <a:off x="8983216" y="116632"/>
            <a:ext cx="2160240" cy="523220"/>
          </a:xfrm>
          <a:prstGeom prst="rect">
            <a:avLst/>
          </a:prstGeom>
          <a:noFill/>
        </p:spPr>
        <p:txBody>
          <a:bodyPr wrap="square" rtlCol="0">
            <a:spAutoFit/>
          </a:bodyPr>
          <a:lstStyle/>
          <a:p>
            <a:r>
              <a:rPr lang="fr-FR" sz="1400" dirty="0"/>
              <a:t>*EPI = Equipements de Protection Individuels</a:t>
            </a:r>
          </a:p>
        </p:txBody>
      </p:sp>
    </p:spTree>
    <p:extLst>
      <p:ext uri="{BB962C8B-B14F-4D97-AF65-F5344CB8AC3E}">
        <p14:creationId xmlns:p14="http://schemas.microsoft.com/office/powerpoint/2010/main" val="3076687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17E120-2C82-3D76-378D-D4418E1B3721}"/>
              </a:ext>
            </a:extLst>
          </p:cNvPr>
          <p:cNvSpPr>
            <a:spLocks noGrp="1"/>
          </p:cNvSpPr>
          <p:nvPr>
            <p:ph type="title"/>
          </p:nvPr>
        </p:nvSpPr>
        <p:spPr/>
        <p:txBody>
          <a:bodyPr/>
          <a:lstStyle/>
          <a:p>
            <a:r>
              <a:rPr lang="fr-FR" dirty="0"/>
              <a:t>Synthèse de l’audit – </a:t>
            </a:r>
            <a:r>
              <a:rPr lang="fr-FR" dirty="0" err="1"/>
              <a:t>Biolandes</a:t>
            </a:r>
            <a:r>
              <a:rPr lang="fr-FR" dirty="0"/>
              <a:t> Maroc</a:t>
            </a:r>
          </a:p>
        </p:txBody>
      </p:sp>
      <p:sp>
        <p:nvSpPr>
          <p:cNvPr id="4" name="Espace réservé du numéro de diapositive 3">
            <a:extLst>
              <a:ext uri="{FF2B5EF4-FFF2-40B4-BE49-F238E27FC236}">
                <a16:creationId xmlns:a16="http://schemas.microsoft.com/office/drawing/2014/main" id="{602F1596-CC3D-1884-6BB7-958DF87208D2}"/>
              </a:ext>
            </a:extLst>
          </p:cNvPr>
          <p:cNvSpPr>
            <a:spLocks noGrp="1"/>
          </p:cNvSpPr>
          <p:nvPr>
            <p:ph type="sldNum" sz="quarter" idx="12"/>
          </p:nvPr>
        </p:nvSpPr>
        <p:spPr/>
        <p:txBody>
          <a:bodyPr/>
          <a:lstStyle/>
          <a:p>
            <a:fld id="{2C6DD025-4360-4C51-9DE5-AF9C0967F5A9}" type="slidenum">
              <a:rPr lang="fr-FR" smtClean="0"/>
              <a:pPr/>
              <a:t>38</a:t>
            </a:fld>
            <a:endParaRPr lang="fr-FR" dirty="0"/>
          </a:p>
        </p:txBody>
      </p:sp>
      <p:sp>
        <p:nvSpPr>
          <p:cNvPr id="5" name="Espace réservé de la date 4">
            <a:extLst>
              <a:ext uri="{FF2B5EF4-FFF2-40B4-BE49-F238E27FC236}">
                <a16:creationId xmlns:a16="http://schemas.microsoft.com/office/drawing/2014/main" id="{62B03A51-1FE6-E2AA-DE50-E34A36A61E48}"/>
              </a:ext>
            </a:extLst>
          </p:cNvPr>
          <p:cNvSpPr>
            <a:spLocks noGrp="1"/>
          </p:cNvSpPr>
          <p:nvPr>
            <p:ph type="dt" sz="half" idx="10"/>
          </p:nvPr>
        </p:nvSpPr>
        <p:spPr/>
        <p:txBody>
          <a:bodyPr/>
          <a:lstStyle/>
          <a:p>
            <a:fld id="{40FD5FAF-0F31-436A-A96E-ABFAB59D8098}" type="datetime1">
              <a:rPr lang="fr-FR" smtClean="0"/>
              <a:pPr/>
              <a:t>30/06/2023</a:t>
            </a:fld>
            <a:endParaRPr lang="fr-FR" dirty="0"/>
          </a:p>
        </p:txBody>
      </p:sp>
      <p:graphicFrame>
        <p:nvGraphicFramePr>
          <p:cNvPr id="6" name="Espace réservé du contenu 6">
            <a:extLst>
              <a:ext uri="{FF2B5EF4-FFF2-40B4-BE49-F238E27FC236}">
                <a16:creationId xmlns:a16="http://schemas.microsoft.com/office/drawing/2014/main" id="{D2D76E0F-0E6C-99F8-57FF-2838E28954C1}"/>
              </a:ext>
            </a:extLst>
          </p:cNvPr>
          <p:cNvGraphicFramePr>
            <a:graphicFrameLocks noGrp="1"/>
          </p:cNvGraphicFramePr>
          <p:nvPr>
            <p:ph idx="1"/>
            <p:extLst>
              <p:ext uri="{D42A27DB-BD31-4B8C-83A1-F6EECF244321}">
                <p14:modId xmlns:p14="http://schemas.microsoft.com/office/powerpoint/2010/main" val="4002088946"/>
              </p:ext>
            </p:extLst>
          </p:nvPr>
        </p:nvGraphicFramePr>
        <p:xfrm>
          <a:off x="119336" y="1429074"/>
          <a:ext cx="11953328" cy="4460084"/>
        </p:xfrm>
        <a:graphic>
          <a:graphicData uri="http://schemas.openxmlformats.org/drawingml/2006/table">
            <a:tbl>
              <a:tblPr/>
              <a:tblGrid>
                <a:gridCol w="1100000">
                  <a:extLst>
                    <a:ext uri="{9D8B030D-6E8A-4147-A177-3AD203B41FA5}">
                      <a16:colId xmlns:a16="http://schemas.microsoft.com/office/drawing/2014/main" val="3308389119"/>
                    </a:ext>
                  </a:extLst>
                </a:gridCol>
                <a:gridCol w="1393333">
                  <a:extLst>
                    <a:ext uri="{9D8B030D-6E8A-4147-A177-3AD203B41FA5}">
                      <a16:colId xmlns:a16="http://schemas.microsoft.com/office/drawing/2014/main" val="1002164778"/>
                    </a:ext>
                  </a:extLst>
                </a:gridCol>
                <a:gridCol w="1026666">
                  <a:extLst>
                    <a:ext uri="{9D8B030D-6E8A-4147-A177-3AD203B41FA5}">
                      <a16:colId xmlns:a16="http://schemas.microsoft.com/office/drawing/2014/main" val="923174480"/>
                    </a:ext>
                  </a:extLst>
                </a:gridCol>
                <a:gridCol w="5092338">
                  <a:extLst>
                    <a:ext uri="{9D8B030D-6E8A-4147-A177-3AD203B41FA5}">
                      <a16:colId xmlns:a16="http://schemas.microsoft.com/office/drawing/2014/main" val="2621854910"/>
                    </a:ext>
                  </a:extLst>
                </a:gridCol>
                <a:gridCol w="3340991">
                  <a:extLst>
                    <a:ext uri="{9D8B030D-6E8A-4147-A177-3AD203B41FA5}">
                      <a16:colId xmlns:a16="http://schemas.microsoft.com/office/drawing/2014/main" val="2025224580"/>
                    </a:ext>
                  </a:extLst>
                </a:gridCol>
              </a:tblGrid>
              <a:tr h="362707">
                <a:tc>
                  <a:txBody>
                    <a:bodyPr/>
                    <a:lstStyle/>
                    <a:p>
                      <a:pPr algn="ctr" fontAlgn="ctr"/>
                      <a:r>
                        <a:rPr lang="fr-FR" sz="1100" b="1" i="0" u="none" strike="noStrike" dirty="0">
                          <a:solidFill>
                            <a:srgbClr val="000000"/>
                          </a:solidFill>
                          <a:effectLst/>
                          <a:latin typeface="Calibri" panose="020F0502020204030204" pitchFamily="34" charset="0"/>
                        </a:rPr>
                        <a:t>Thème BDD HPB</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4B084"/>
                    </a:solidFill>
                  </a:tcPr>
                </a:tc>
                <a:tc>
                  <a:txBody>
                    <a:bodyPr/>
                    <a:lstStyle/>
                    <a:p>
                      <a:pPr algn="ctr" fontAlgn="ctr"/>
                      <a:r>
                        <a:rPr lang="fr-FR" sz="1100" b="1" i="0" u="none" strike="noStrike" dirty="0">
                          <a:solidFill>
                            <a:srgbClr val="000000"/>
                          </a:solidFill>
                          <a:effectLst/>
                          <a:latin typeface="Calibri" panose="020F0502020204030204" pitchFamily="34" charset="0"/>
                        </a:rPr>
                        <a:t>Sous-thème grille audit</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4B084"/>
                    </a:solidFill>
                  </a:tcPr>
                </a:tc>
                <a:tc>
                  <a:txBody>
                    <a:bodyPr/>
                    <a:lstStyle/>
                    <a:p>
                      <a:pPr algn="ctr" fontAlgn="ctr"/>
                      <a:r>
                        <a:rPr lang="fr-FR" sz="1100" b="1" i="0" u="none" strike="noStrike" dirty="0">
                          <a:solidFill>
                            <a:srgbClr val="000000"/>
                          </a:solidFill>
                          <a:effectLst/>
                          <a:latin typeface="Calibri" panose="020F0502020204030204" pitchFamily="34" charset="0"/>
                        </a:rPr>
                        <a:t>Performance</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4B084"/>
                    </a:solidFill>
                  </a:tcPr>
                </a:tc>
                <a:tc>
                  <a:txBody>
                    <a:bodyPr/>
                    <a:lstStyle/>
                    <a:p>
                      <a:pPr algn="ctr" fontAlgn="ctr"/>
                      <a:r>
                        <a:rPr lang="fr-FR" sz="1100" b="1" i="0" u="none" strike="noStrike" dirty="0">
                          <a:solidFill>
                            <a:srgbClr val="000000"/>
                          </a:solidFill>
                          <a:effectLst/>
                          <a:latin typeface="Calibri" panose="020F0502020204030204" pitchFamily="34" charset="0"/>
                        </a:rPr>
                        <a:t>Résultats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4B084"/>
                    </a:solidFill>
                  </a:tcPr>
                </a:tc>
                <a:tc>
                  <a:txBody>
                    <a:bodyPr/>
                    <a:lstStyle/>
                    <a:p>
                      <a:pPr algn="ctr" fontAlgn="ctr"/>
                      <a:r>
                        <a:rPr lang="fr-FR" sz="1100" b="1" i="0" u="none" strike="noStrike" dirty="0">
                          <a:solidFill>
                            <a:srgbClr val="000000"/>
                          </a:solidFill>
                          <a:effectLst/>
                          <a:latin typeface="Calibri" panose="020F0502020204030204" pitchFamily="34" charset="0"/>
                        </a:rPr>
                        <a:t>Recommandations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4B084"/>
                    </a:solidFill>
                  </a:tcPr>
                </a:tc>
                <a:extLst>
                  <a:ext uri="{0D108BD9-81ED-4DB2-BD59-A6C34878D82A}">
                    <a16:rowId xmlns:a16="http://schemas.microsoft.com/office/drawing/2014/main" val="2477677386"/>
                  </a:ext>
                </a:extLst>
              </a:tr>
              <a:tr h="1113720">
                <a:tc rowSpan="2">
                  <a:txBody>
                    <a:bodyPr/>
                    <a:lstStyle/>
                    <a:p>
                      <a:pPr algn="ctr" fontAlgn="ctr"/>
                      <a:r>
                        <a:rPr lang="fr-FR" sz="1100" b="1" i="0" u="none" strike="noStrike" dirty="0">
                          <a:solidFill>
                            <a:srgbClr val="4A86E8"/>
                          </a:solidFill>
                          <a:effectLst/>
                          <a:latin typeface="Arial Nova Cond" panose="020B0506020202020204" pitchFamily="34" charset="0"/>
                        </a:rPr>
                        <a:t>Droits humains &amp; Sécurité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ctr"/>
                      <a:r>
                        <a:rPr lang="fr-FR" sz="1100" b="0" i="1" u="none" strike="noStrike" dirty="0">
                          <a:solidFill>
                            <a:srgbClr val="000000"/>
                          </a:solidFill>
                          <a:effectLst/>
                          <a:latin typeface="Calibri" panose="020F0502020204030204" pitchFamily="34" charset="0"/>
                        </a:rPr>
                        <a:t>Droits Humains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endParaRPr lang="fr-FR" sz="1100" b="0" i="1"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ctr"/>
                      <a:r>
                        <a:rPr lang="fr-FR" sz="1100" b="0" i="0" u="none" strike="noStrike" dirty="0">
                          <a:solidFill>
                            <a:srgbClr val="000000"/>
                          </a:solidFill>
                          <a:effectLst/>
                          <a:latin typeface="Calibri" panose="020F0502020204030204" pitchFamily="34" charset="0"/>
                        </a:rPr>
                        <a:t>Droits humains respectés et conditions de travail conformes à la Loi marocaine (horaires, congés, SS, etc.). Salaires au dessus du minimum requis pour les travailleurs permanents (principaux employés du site). Congés annuels, 13</a:t>
                      </a:r>
                      <a:r>
                        <a:rPr lang="fr-FR" sz="1100" b="0" i="0" u="none" strike="noStrike" baseline="30000" dirty="0">
                          <a:solidFill>
                            <a:srgbClr val="000000"/>
                          </a:solidFill>
                          <a:effectLst/>
                          <a:latin typeface="Calibri" panose="020F0502020204030204" pitchFamily="34" charset="0"/>
                        </a:rPr>
                        <a:t>ème</a:t>
                      </a:r>
                      <a:r>
                        <a:rPr lang="fr-FR" sz="1100" b="0" i="0" u="none" strike="noStrike" dirty="0">
                          <a:solidFill>
                            <a:srgbClr val="000000"/>
                          </a:solidFill>
                          <a:effectLst/>
                          <a:latin typeface="Calibri" panose="020F0502020204030204" pitchFamily="34" charset="0"/>
                        </a:rPr>
                        <a:t> mois et prime.</a:t>
                      </a:r>
                    </a:p>
                    <a:p>
                      <a:pPr algn="l" fontAlgn="ctr"/>
                      <a:r>
                        <a:rPr lang="fr-FR" sz="1100" b="0" i="0" u="none" strike="noStrike" dirty="0">
                          <a:solidFill>
                            <a:srgbClr val="000000"/>
                          </a:solidFill>
                          <a:effectLst/>
                          <a:latin typeface="Calibri" panose="020F0502020204030204" pitchFamily="34" charset="0"/>
                        </a:rPr>
                        <a:t>Pendant le pic de la récolte, le site tourne en 3x8 avec rotation, et les travailleurs récupèrent le repos en fin de saison. </a:t>
                      </a:r>
                      <a:r>
                        <a:rPr lang="fr-FR" sz="1100" b="0" i="0" u="none" strike="noStrike" dirty="0">
                          <a:solidFill>
                            <a:srgbClr val="FF0000"/>
                          </a:solidFill>
                          <a:effectLst/>
                          <a:latin typeface="Calibri" panose="020F0502020204030204" pitchFamily="34" charset="0"/>
                        </a:rPr>
                        <a:t>Pas assez de repos compensateur lors du passage des rondes de nuit à la journée, et il pas de salle de repos pour les travailleurs de nuit.</a:t>
                      </a:r>
                      <a:endParaRPr lang="fr-FR"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fr-FR" sz="1100" b="0" i="0" u="none" strike="noStrike" dirty="0">
                          <a:solidFill>
                            <a:srgbClr val="000000"/>
                          </a:solidFill>
                          <a:effectLst/>
                          <a:latin typeface="Calibri" panose="020F0502020204030204" pitchFamily="34" charset="0"/>
                        </a:rPr>
                        <a:t>Point d’attention sur le travail de nuit : fournir une salle de repos équipée, et favoriser des temps de récupération plus importants et espacés.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4305503"/>
                  </a:ext>
                </a:extLst>
              </a:tr>
              <a:tr h="879209">
                <a:tc vMerge="1">
                  <a:txBody>
                    <a:bodyPr/>
                    <a:lstStyle/>
                    <a:p>
                      <a:endParaRPr lang="fr-FR"/>
                    </a:p>
                  </a:txBody>
                  <a:tcPr/>
                </a:tc>
                <a:tc>
                  <a:txBody>
                    <a:bodyPr/>
                    <a:lstStyle/>
                    <a:p>
                      <a:pPr algn="ctr" fontAlgn="ctr"/>
                      <a:r>
                        <a:rPr lang="fr-FR" sz="1100" b="0" i="1" u="none" strike="noStrike" dirty="0">
                          <a:solidFill>
                            <a:srgbClr val="000000"/>
                          </a:solidFill>
                          <a:effectLst/>
                          <a:latin typeface="Calibri" panose="020F0502020204030204" pitchFamily="34" charset="0"/>
                        </a:rPr>
                        <a:t>Santé et sécurité au travail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endParaRPr lang="fr-FR" sz="1100" b="0" i="1"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fr-FR" sz="1100" b="0" i="0" u="none" strike="noStrike" dirty="0" err="1">
                          <a:solidFill>
                            <a:srgbClr val="000000"/>
                          </a:solidFill>
                          <a:effectLst/>
                          <a:latin typeface="Calibri" panose="020F0502020204030204" pitchFamily="34" charset="0"/>
                        </a:rPr>
                        <a:t>Biolandes</a:t>
                      </a:r>
                      <a:r>
                        <a:rPr lang="fr-FR" sz="1100" b="0" i="0" u="none" strike="noStrike" dirty="0">
                          <a:solidFill>
                            <a:srgbClr val="000000"/>
                          </a:solidFill>
                          <a:effectLst/>
                          <a:latin typeface="Calibri" panose="020F0502020204030204" pitchFamily="34" charset="0"/>
                        </a:rPr>
                        <a:t> Maroc est au courant des lois et réglementations marocaines. </a:t>
                      </a:r>
                      <a:r>
                        <a:rPr lang="fr-FR" sz="1100" b="0" i="0" u="none" strike="noStrike" dirty="0">
                          <a:solidFill>
                            <a:srgbClr val="FF0000"/>
                          </a:solidFill>
                          <a:effectLst/>
                          <a:latin typeface="Calibri" panose="020F0502020204030204" pitchFamily="34" charset="0"/>
                        </a:rPr>
                        <a:t>Pas de Politique Santé et Sécurité et peu de formation</a:t>
                      </a:r>
                      <a:r>
                        <a:rPr lang="fr-FR" sz="1100" b="0" i="0" u="none" strike="noStrike" dirty="0">
                          <a:solidFill>
                            <a:srgbClr val="000000"/>
                          </a:solidFill>
                          <a:effectLst/>
                          <a:latin typeface="Calibri" panose="020F0502020204030204" pitchFamily="34" charset="0"/>
                        </a:rPr>
                        <a:t> (hors incendie et premier secourisme) sur les risques du site. </a:t>
                      </a:r>
                      <a:r>
                        <a:rPr lang="fr-FR" sz="1100" b="0" i="0" u="none" strike="noStrike" dirty="0">
                          <a:solidFill>
                            <a:srgbClr val="FF0000"/>
                          </a:solidFill>
                          <a:effectLst/>
                          <a:latin typeface="Calibri" panose="020F0502020204030204" pitchFamily="34" charset="0"/>
                        </a:rPr>
                        <a:t>Présence de matériaux chimiques et dangereux </a:t>
                      </a:r>
                      <a:r>
                        <a:rPr lang="fr-FR" sz="1100" b="0" i="0" u="none" strike="noStrike" dirty="0">
                          <a:solidFill>
                            <a:srgbClr val="000000"/>
                          </a:solidFill>
                          <a:effectLst/>
                          <a:latin typeface="Calibri" panose="020F0502020204030204" pitchFamily="34" charset="0"/>
                        </a:rPr>
                        <a:t>(dont hexane) et </a:t>
                      </a:r>
                      <a:r>
                        <a:rPr lang="fr-FR" sz="1100" b="0" i="0" u="none" strike="noStrike" dirty="0">
                          <a:solidFill>
                            <a:srgbClr val="FF0000"/>
                          </a:solidFill>
                          <a:effectLst/>
                          <a:latin typeface="Calibri" panose="020F0502020204030204" pitchFamily="34" charset="0"/>
                        </a:rPr>
                        <a:t>ouvriers pas conscients des risques associés. EPI non adaptés </a:t>
                      </a:r>
                      <a:r>
                        <a:rPr lang="fr-FR" sz="1100" b="0" i="0" u="none" strike="noStrike" dirty="0">
                          <a:solidFill>
                            <a:srgbClr val="000000"/>
                          </a:solidFill>
                          <a:effectLst/>
                          <a:latin typeface="Calibri" panose="020F0502020204030204" pitchFamily="34" charset="0"/>
                        </a:rPr>
                        <a:t>et peu utilisés par les ouvriers. Accidents de travail bien pris en charge. </a:t>
                      </a:r>
                      <a:r>
                        <a:rPr lang="fr-FR" sz="1100" b="0" i="0" u="none" strike="noStrike" dirty="0">
                          <a:solidFill>
                            <a:srgbClr val="FF0000"/>
                          </a:solidFill>
                          <a:effectLst/>
                          <a:latin typeface="Calibri" panose="020F0502020204030204" pitchFamily="34" charset="0"/>
                        </a:rPr>
                        <a:t>Stockage des matériaux dangereux et chimiques </a:t>
                      </a:r>
                      <a:r>
                        <a:rPr lang="fr-FR" sz="1100" b="0" i="0" u="none" strike="noStrike" dirty="0">
                          <a:solidFill>
                            <a:srgbClr val="000000"/>
                          </a:solidFill>
                          <a:effectLst/>
                          <a:latin typeface="Calibri" panose="020F0502020204030204" pitchFamily="34" charset="0"/>
                        </a:rPr>
                        <a:t>ne respecte pas les normes locales ni internationales (à l’air libre, sans rétention ni local).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fr-FR" sz="1100" b="0" i="0" u="none" strike="noStrike" dirty="0">
                          <a:solidFill>
                            <a:srgbClr val="000000"/>
                          </a:solidFill>
                          <a:effectLst/>
                          <a:latin typeface="Calibri" panose="020F0502020204030204" pitchFamily="34" charset="0"/>
                        </a:rPr>
                        <a:t>Dresser un nouvel état des lieux des risques depuis l’audit de 2018, et mettre en place une Politique de Santé &amp; Sécurité. Former les ouvrier sur les risques associés. Revoir le stock d’EPI et compléter (masques, lunettes). Construire une unité de stockage fermée et ventilée pour les matériaux chimiques et dangereux. Limiter l’exposition.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4002699"/>
                  </a:ext>
                </a:extLst>
              </a:tr>
              <a:tr h="636697">
                <a:tc>
                  <a:txBody>
                    <a:bodyPr/>
                    <a:lstStyle/>
                    <a:p>
                      <a:pPr algn="ctr" fontAlgn="ctr"/>
                      <a:r>
                        <a:rPr lang="fr-FR" sz="1100" b="1" i="0" u="none" strike="noStrike" dirty="0">
                          <a:solidFill>
                            <a:srgbClr val="ED7D31"/>
                          </a:solidFill>
                          <a:effectLst/>
                          <a:latin typeface="Arial Nova Cond" panose="020B0506020202020204" pitchFamily="34" charset="0"/>
                        </a:rPr>
                        <a:t>Impact Local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fontAlgn="ctr"/>
                      <a:r>
                        <a:rPr lang="fr-FR" sz="1100" b="0" i="1" u="none" strike="noStrike" dirty="0">
                          <a:solidFill>
                            <a:srgbClr val="000000"/>
                          </a:solidFill>
                          <a:effectLst/>
                          <a:latin typeface="Calibri" panose="020F0502020204030204" pitchFamily="34" charset="0"/>
                        </a:rPr>
                        <a:t>Moyens d’existence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ctr"/>
                      <a:endParaRPr lang="fr-FR" sz="1100" b="0" i="1"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fr-FR" sz="1100" b="0" i="0" u="none" strike="noStrike" dirty="0">
                          <a:solidFill>
                            <a:srgbClr val="000000"/>
                          </a:solidFill>
                          <a:effectLst/>
                          <a:latin typeface="Calibri" panose="020F0502020204030204" pitchFamily="34" charset="0"/>
                        </a:rPr>
                        <a:t>Filière créatrice d’emploi, et contributrice au revenu décent des travailleurs permanents.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Calibri" panose="020F0502020204030204" pitchFamily="34" charset="0"/>
                        </a:rPr>
                        <a:t>Pas d’action requise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2139545"/>
                  </a:ext>
                </a:extLst>
              </a:tr>
              <a:tr h="1269474">
                <a:tc>
                  <a:txBody>
                    <a:bodyPr/>
                    <a:lstStyle/>
                    <a:p>
                      <a:pPr algn="ctr" fontAlgn="ctr"/>
                      <a:r>
                        <a:rPr lang="fr-FR" sz="1100" b="1" i="0" u="none" strike="noStrike" dirty="0">
                          <a:solidFill>
                            <a:srgbClr val="6AA84F"/>
                          </a:solidFill>
                          <a:effectLst/>
                          <a:latin typeface="Arial Nova Cond" panose="020B0506020202020204" pitchFamily="34" charset="0"/>
                        </a:rPr>
                        <a:t>Environnement &amp; Biodiversité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ctr" fontAlgn="ctr"/>
                      <a:r>
                        <a:rPr lang="fr-FR" sz="1100" b="0" i="1" u="none" strike="noStrike" dirty="0">
                          <a:solidFill>
                            <a:srgbClr val="000000"/>
                          </a:solidFill>
                          <a:effectLst/>
                          <a:latin typeface="Calibri" panose="020F0502020204030204" pitchFamily="34" charset="0"/>
                        </a:rPr>
                        <a:t>Environnement sur le site industriel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ctr"/>
                      <a:endParaRPr lang="fr-FR" sz="1100" b="0" i="1"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ctr"/>
                      <a:r>
                        <a:rPr lang="fr-FR" sz="1100" b="0" i="0" u="none" strike="noStrike" dirty="0">
                          <a:solidFill>
                            <a:srgbClr val="000000"/>
                          </a:solidFill>
                          <a:effectLst/>
                          <a:latin typeface="Calibri" panose="020F0502020204030204" pitchFamily="34" charset="0"/>
                        </a:rPr>
                        <a:t>Risques considérés comme « inacceptables » dans l’étude HACCP pas pris en compte depuis 2018</a:t>
                      </a:r>
                      <a:r>
                        <a:rPr lang="fr-FR" sz="1100" b="0" i="0" u="none" strike="noStrike" dirty="0">
                          <a:solidFill>
                            <a:srgbClr val="FF0000"/>
                          </a:solidFill>
                          <a:effectLst/>
                          <a:latin typeface="Calibri" panose="020F0502020204030204" pitchFamily="34" charset="0"/>
                        </a:rPr>
                        <a:t> : contamination car environnement sale, emballages ouverts ou abîmés, pas de distinction des fûts utilisés ou neufs, exposition au soleil </a:t>
                      </a:r>
                      <a:r>
                        <a:rPr lang="fr-FR" sz="1100" b="0" i="0" u="none" strike="noStrike" dirty="0">
                          <a:solidFill>
                            <a:srgbClr val="000000"/>
                          </a:solidFill>
                          <a:effectLst/>
                          <a:latin typeface="Calibri" panose="020F0502020204030204" pitchFamily="34" charset="0"/>
                        </a:rPr>
                        <a:t>etc. </a:t>
                      </a:r>
                      <a:r>
                        <a:rPr lang="fr-FR" sz="1100" b="0" i="0" u="none" strike="noStrike" dirty="0">
                          <a:solidFill>
                            <a:srgbClr val="FF0000"/>
                          </a:solidFill>
                          <a:effectLst/>
                          <a:latin typeface="Calibri" panose="020F0502020204030204" pitchFamily="34" charset="0"/>
                        </a:rPr>
                        <a:t>Personnel pas formé sur la gestion des stocks et déchets dangereux</a:t>
                      </a:r>
                      <a:r>
                        <a:rPr lang="fr-FR" sz="1100" b="0" i="0" u="none" strike="noStrike" dirty="0">
                          <a:solidFill>
                            <a:srgbClr val="000000"/>
                          </a:solidFill>
                          <a:effectLst/>
                          <a:latin typeface="Calibri" panose="020F0502020204030204" pitchFamily="34" charset="0"/>
                        </a:rPr>
                        <a:t>, ni sur les risques d’exposition. Risques d’émissions dans l’air pas surveillés. Fort poste de dépense énergétique, pas de suivi de la consommation, mais passage à l’électricité mieux qu’utilisation du bois ou fioul.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fr-FR" sz="1100" b="0" i="0" u="none" strike="noStrike" dirty="0">
                          <a:solidFill>
                            <a:srgbClr val="000000"/>
                          </a:solidFill>
                          <a:effectLst/>
                          <a:latin typeface="Calibri" panose="020F0502020204030204" pitchFamily="34" charset="0"/>
                        </a:rPr>
                        <a:t>Dresser un état des lieux des risques environnementaux liés aux matériaux chimiques et dangereux et mettre en place un plan d’action. Mesurer l’exposition à la santé humaine à travers un contrôle adéquat (prise de sang), et mesurer l’exposition dans l’air. Réorganiser entièrement  la gestion des MP et du stockage. Organiser des formations formalisées et enregistrées sur les risques associés.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6874723"/>
                  </a:ext>
                </a:extLst>
              </a:tr>
            </a:tbl>
          </a:graphicData>
        </a:graphic>
      </p:graphicFrame>
    </p:spTree>
    <p:extLst>
      <p:ext uri="{BB962C8B-B14F-4D97-AF65-F5344CB8AC3E}">
        <p14:creationId xmlns:p14="http://schemas.microsoft.com/office/powerpoint/2010/main" val="3828214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35EE83-D75F-E6F2-2F2F-989A3837C3CE}"/>
              </a:ext>
            </a:extLst>
          </p:cNvPr>
          <p:cNvSpPr>
            <a:spLocks noGrp="1"/>
          </p:cNvSpPr>
          <p:nvPr>
            <p:ph type="ctrTitle"/>
          </p:nvPr>
        </p:nvSpPr>
        <p:spPr>
          <a:xfrm>
            <a:off x="1343472" y="1362840"/>
            <a:ext cx="5832648" cy="3004445"/>
          </a:xfrm>
        </p:spPr>
        <p:txBody>
          <a:bodyPr>
            <a:noAutofit/>
          </a:bodyPr>
          <a:lstStyle/>
          <a:p>
            <a:pPr marL="0" marR="0" lvl="0" indent="0" defTabSz="914400" rtl="0" eaLnBrk="0" fontAlgn="base" latinLnBrk="0" hangingPunct="0">
              <a:lnSpc>
                <a:spcPct val="100000"/>
              </a:lnSpc>
              <a:spcBef>
                <a:spcPts val="300"/>
              </a:spcBef>
              <a:spcAft>
                <a:spcPts val="300"/>
              </a:spcAft>
              <a:tabLst/>
            </a:pPr>
            <a:r>
              <a:rPr kumimoji="0" lang="fr-FR" sz="24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SalvaTerra SAS</a:t>
            </a:r>
            <a:br>
              <a:rPr kumimoji="0" lang="fr-FR" sz="24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br>
            <a:r>
              <a:rPr kumimoji="0" lang="fr-FR" sz="24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6 rue de Panama </a:t>
            </a:r>
            <a:br>
              <a:rPr kumimoji="0" lang="fr-FR" sz="2400" b="0" i="0" u="none" strike="noStrike" cap="none" normalizeH="0" baseline="0" dirty="0">
                <a:ln>
                  <a:noFill/>
                </a:ln>
                <a:solidFill>
                  <a:schemeClr val="tx1"/>
                </a:solidFill>
                <a:effectLst/>
                <a:latin typeface="Arial" panose="020B0604020202020204" pitchFamily="34" charset="0"/>
                <a:cs typeface="Arial" pitchFamily="34" charset="0"/>
              </a:rPr>
            </a:br>
            <a:r>
              <a:rPr kumimoji="0" lang="fr-FR" sz="24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75018 Paris I France </a:t>
            </a:r>
            <a:br>
              <a:rPr kumimoji="0" lang="fr-FR" sz="2400" b="0" i="0" u="none" strike="noStrike" cap="none" normalizeH="0" baseline="0" dirty="0">
                <a:ln>
                  <a:noFill/>
                </a:ln>
                <a:solidFill>
                  <a:schemeClr val="tx1"/>
                </a:solidFill>
                <a:effectLst/>
                <a:latin typeface="Arial" panose="020B0604020202020204" pitchFamily="34" charset="0"/>
                <a:cs typeface="Arial" pitchFamily="34" charset="0"/>
              </a:rPr>
            </a:br>
            <a:r>
              <a:rPr kumimoji="0" lang="fr-FR" sz="24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Email : </a:t>
            </a:r>
            <a:r>
              <a:rPr kumimoji="0" lang="fr-FR" sz="24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hlinkClick r:id="rId2"/>
              </a:rPr>
              <a:t>info@salvaterra.fr</a:t>
            </a:r>
            <a:br>
              <a:rPr kumimoji="0" lang="fr-FR" sz="2400" b="0" i="0" u="none" strike="noStrike" cap="none" normalizeH="0" baseline="0" dirty="0">
                <a:ln>
                  <a:noFill/>
                </a:ln>
                <a:solidFill>
                  <a:schemeClr val="tx1"/>
                </a:solidFill>
                <a:effectLst/>
                <a:latin typeface="Arial" panose="020B0604020202020204" pitchFamily="34" charset="0"/>
                <a:cs typeface="Arial" pitchFamily="34" charset="0"/>
              </a:rPr>
            </a:br>
            <a:r>
              <a:rPr kumimoji="0" lang="fr-FR" sz="24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Web : </a:t>
            </a:r>
            <a:r>
              <a:rPr kumimoji="0" lang="fr-FR" sz="24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hlinkClick r:id="rId3"/>
              </a:rPr>
              <a:t>www.salvaterra.fr</a:t>
            </a:r>
            <a:r>
              <a:rPr kumimoji="0" lang="fr-FR" sz="24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br>
              <a:rPr kumimoji="0" lang="fr-FR" sz="2400" b="0" i="0" u="none" strike="noStrike" cap="none" normalizeH="0" baseline="0" dirty="0">
                <a:ln>
                  <a:noFill/>
                </a:ln>
                <a:solidFill>
                  <a:schemeClr val="tx1"/>
                </a:solidFill>
                <a:effectLst/>
                <a:latin typeface="Arial" panose="020B0604020202020204" pitchFamily="34" charset="0"/>
                <a:cs typeface="Arial" pitchFamily="34" charset="0"/>
              </a:rPr>
            </a:br>
            <a:endParaRPr lang="fr-FR" sz="2400" dirty="0"/>
          </a:p>
        </p:txBody>
      </p:sp>
      <p:sp>
        <p:nvSpPr>
          <p:cNvPr id="4" name="Espace réservé de la date 3">
            <a:extLst>
              <a:ext uri="{FF2B5EF4-FFF2-40B4-BE49-F238E27FC236}">
                <a16:creationId xmlns:a16="http://schemas.microsoft.com/office/drawing/2014/main" id="{22D39FFD-60BB-9A03-A965-56A0ADEF7AA6}"/>
              </a:ext>
            </a:extLst>
          </p:cNvPr>
          <p:cNvSpPr>
            <a:spLocks noGrp="1"/>
          </p:cNvSpPr>
          <p:nvPr>
            <p:ph type="dt" sz="half" idx="10"/>
          </p:nvPr>
        </p:nvSpPr>
        <p:spPr/>
        <p:txBody>
          <a:bodyPr/>
          <a:lstStyle/>
          <a:p>
            <a:fld id="{A3373E11-3BF3-4966-A518-B9EA7BA8E499}" type="datetime1">
              <a:rPr lang="fr-FR" smtClean="0"/>
              <a:pPr/>
              <a:t>30/06/2023</a:t>
            </a:fld>
            <a:endParaRPr lang="fr-FR"/>
          </a:p>
        </p:txBody>
      </p:sp>
      <p:sp>
        <p:nvSpPr>
          <p:cNvPr id="5" name="Espace réservé du numéro de diapositive 4">
            <a:extLst>
              <a:ext uri="{FF2B5EF4-FFF2-40B4-BE49-F238E27FC236}">
                <a16:creationId xmlns:a16="http://schemas.microsoft.com/office/drawing/2014/main" id="{1AFA49A1-E687-1AAF-9347-537E0603F079}"/>
              </a:ext>
            </a:extLst>
          </p:cNvPr>
          <p:cNvSpPr>
            <a:spLocks noGrp="1"/>
          </p:cNvSpPr>
          <p:nvPr>
            <p:ph type="sldNum" sz="quarter" idx="12"/>
          </p:nvPr>
        </p:nvSpPr>
        <p:spPr/>
        <p:txBody>
          <a:bodyPr/>
          <a:lstStyle/>
          <a:p>
            <a:fld id="{9BB78C50-5E6F-4EBB-808C-6433C8FF1E7C}" type="slidenum">
              <a:rPr lang="fr-FR" smtClean="0"/>
              <a:pPr/>
              <a:t>39</a:t>
            </a:fld>
            <a:endParaRPr lang="fr-FR"/>
          </a:p>
        </p:txBody>
      </p:sp>
      <p:pic>
        <p:nvPicPr>
          <p:cNvPr id="9" name="Image 8">
            <a:extLst>
              <a:ext uri="{FF2B5EF4-FFF2-40B4-BE49-F238E27FC236}">
                <a16:creationId xmlns:a16="http://schemas.microsoft.com/office/drawing/2014/main" id="{F8290EFF-157B-7A1B-102A-0323340ECE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104" y="1362840"/>
            <a:ext cx="4261995" cy="27809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265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8037E2-3F00-E106-6C01-98BAE5A2D14F}"/>
              </a:ext>
            </a:extLst>
          </p:cNvPr>
          <p:cNvSpPr>
            <a:spLocks noGrp="1"/>
          </p:cNvSpPr>
          <p:nvPr>
            <p:ph type="title"/>
          </p:nvPr>
        </p:nvSpPr>
        <p:spPr/>
        <p:txBody>
          <a:bodyPr/>
          <a:lstStyle/>
          <a:p>
            <a:r>
              <a:rPr lang="fr-FR" dirty="0"/>
              <a:t>Rappel des objectifs</a:t>
            </a:r>
          </a:p>
        </p:txBody>
      </p:sp>
      <p:sp>
        <p:nvSpPr>
          <p:cNvPr id="3" name="Espace réservé du contenu 2">
            <a:extLst>
              <a:ext uri="{FF2B5EF4-FFF2-40B4-BE49-F238E27FC236}">
                <a16:creationId xmlns:a16="http://schemas.microsoft.com/office/drawing/2014/main" id="{270A4F93-80CB-553E-06B3-18F46CA24213}"/>
              </a:ext>
            </a:extLst>
          </p:cNvPr>
          <p:cNvSpPr>
            <a:spLocks noGrp="1"/>
          </p:cNvSpPr>
          <p:nvPr>
            <p:ph idx="1"/>
          </p:nvPr>
        </p:nvSpPr>
        <p:spPr>
          <a:xfrm>
            <a:off x="609600" y="1556792"/>
            <a:ext cx="10972800" cy="4497367"/>
          </a:xfrm>
        </p:spPr>
        <p:txBody>
          <a:bodyPr>
            <a:normAutofit fontScale="92500" lnSpcReduction="20000"/>
          </a:bodyPr>
          <a:lstStyle/>
          <a:p>
            <a:pPr marL="514350" indent="-514350" algn="just">
              <a:spcBef>
                <a:spcPts val="600"/>
              </a:spcBef>
              <a:spcAft>
                <a:spcPts val="600"/>
              </a:spcAft>
              <a:buFont typeface="+mj-lt"/>
              <a:buAutoNum type="romanUcPeriod"/>
            </a:pPr>
            <a:r>
              <a:rPr lang="fr-FR" sz="2000" b="1" dirty="0">
                <a:solidFill>
                  <a:schemeClr val="accent2"/>
                </a:solidFill>
                <a:cs typeface="Arial" panose="020B0604020202020204" pitchFamily="34" charset="0"/>
              </a:rPr>
              <a:t>Diagnostic de la filière fleur d’oranger</a:t>
            </a:r>
            <a:r>
              <a:rPr lang="fr-FR" sz="2000" b="1" dirty="0">
                <a:cs typeface="Arial" panose="020B0604020202020204" pitchFamily="34" charset="0"/>
              </a:rPr>
              <a:t> Amont</a:t>
            </a:r>
          </a:p>
          <a:p>
            <a:pPr marL="0" indent="0" algn="just">
              <a:spcBef>
                <a:spcPts val="600"/>
              </a:spcBef>
              <a:spcAft>
                <a:spcPts val="600"/>
              </a:spcAft>
              <a:buNone/>
            </a:pPr>
            <a:r>
              <a:rPr lang="fr-FR" sz="2000" b="1" dirty="0">
                <a:cs typeface="Arial" panose="020B0604020202020204" pitchFamily="34" charset="0"/>
              </a:rPr>
              <a:t>Pratiques, marchés, risques et enjeux en amont de la chaine d’approvisionnement</a:t>
            </a:r>
          </a:p>
          <a:p>
            <a:pPr algn="just">
              <a:spcBef>
                <a:spcPts val="600"/>
              </a:spcBef>
              <a:spcAft>
                <a:spcPts val="600"/>
              </a:spcAft>
              <a:buFont typeface="Wingdings" panose="05000000000000000000" pitchFamily="2" charset="2"/>
              <a:buChar char="ü"/>
            </a:pPr>
            <a:r>
              <a:rPr lang="fr-FR" sz="2000" dirty="0">
                <a:cs typeface="Arial" panose="020B0604020202020204" pitchFamily="34" charset="0"/>
              </a:rPr>
              <a:t>Analyse approfondie des enjeux clefs de la filière et des enjeux spécifiques à la Ferme </a:t>
            </a:r>
            <a:r>
              <a:rPr lang="fr-FR" sz="2000" dirty="0" err="1">
                <a:cs typeface="Arial" panose="020B0604020202020204" pitchFamily="34" charset="0"/>
              </a:rPr>
              <a:t>Tiglmamine</a:t>
            </a:r>
            <a:endParaRPr lang="fr-FR" sz="2000" dirty="0">
              <a:cs typeface="Arial" panose="020B0604020202020204" pitchFamily="34" charset="0"/>
            </a:endParaRPr>
          </a:p>
          <a:p>
            <a:pPr algn="just">
              <a:spcBef>
                <a:spcPts val="600"/>
              </a:spcBef>
              <a:spcAft>
                <a:spcPts val="600"/>
              </a:spcAft>
              <a:buFont typeface="Wingdings" panose="05000000000000000000" pitchFamily="2" charset="2"/>
              <a:buChar char="ü"/>
            </a:pPr>
            <a:r>
              <a:rPr lang="fr-FR" sz="2000" dirty="0">
                <a:cs typeface="Arial" panose="020B0604020202020204" pitchFamily="34" charset="0"/>
              </a:rPr>
              <a:t>Ajuster l’analyse théorique de risques effectuée pour l’origine concernée dans l’outil de suivi filières durables Hermès</a:t>
            </a:r>
          </a:p>
          <a:p>
            <a:pPr algn="just">
              <a:spcBef>
                <a:spcPts val="600"/>
              </a:spcBef>
              <a:spcAft>
                <a:spcPts val="600"/>
              </a:spcAft>
              <a:buFont typeface="Wingdings" panose="05000000000000000000" pitchFamily="2" charset="2"/>
              <a:buChar char="ü"/>
            </a:pPr>
            <a:r>
              <a:rPr lang="fr-FR" sz="2000" dirty="0">
                <a:cs typeface="Arial" panose="020B0604020202020204" pitchFamily="34" charset="0"/>
              </a:rPr>
              <a:t>Identifier - si applicable - un plan d’action pragmatique et opérationnel, pour atténuer les risques, renforcer les bonnes pratiques et in fine consolider/sécuriser la filière d’approvisionnement</a:t>
            </a:r>
            <a:endParaRPr lang="fr-FR" sz="600" dirty="0">
              <a:cs typeface="Arial" panose="020B0604020202020204" pitchFamily="34" charset="0"/>
            </a:endParaRPr>
          </a:p>
          <a:p>
            <a:pPr marL="0" indent="0" algn="just">
              <a:spcBef>
                <a:spcPts val="600"/>
              </a:spcBef>
              <a:spcAft>
                <a:spcPts val="600"/>
              </a:spcAft>
              <a:buNone/>
            </a:pPr>
            <a:r>
              <a:rPr lang="fr-FR" sz="2000" b="1" dirty="0">
                <a:solidFill>
                  <a:schemeClr val="accent2"/>
                </a:solidFill>
                <a:cs typeface="Arial" panose="020B0604020202020204" pitchFamily="34" charset="0"/>
              </a:rPr>
              <a:t>II.      Audit du site </a:t>
            </a:r>
            <a:r>
              <a:rPr lang="fr-FR" sz="2000" dirty="0">
                <a:cs typeface="Arial" panose="020B0604020202020204" pitchFamily="34" charset="0"/>
              </a:rPr>
              <a:t>de transformation / extraction </a:t>
            </a:r>
            <a:r>
              <a:rPr lang="fr-FR" sz="2000" b="1" dirty="0">
                <a:cs typeface="Arial" panose="020B0604020202020204" pitchFamily="34" charset="0"/>
              </a:rPr>
              <a:t>Aval</a:t>
            </a:r>
          </a:p>
          <a:p>
            <a:pPr algn="just">
              <a:spcBef>
                <a:spcPts val="600"/>
              </a:spcBef>
              <a:spcAft>
                <a:spcPts val="600"/>
              </a:spcAft>
              <a:buFont typeface="Wingdings" panose="05000000000000000000" pitchFamily="2" charset="2"/>
              <a:buChar char="ü"/>
            </a:pPr>
            <a:r>
              <a:rPr lang="fr-FR" sz="2000" dirty="0">
                <a:cs typeface="Arial" panose="020B0604020202020204" pitchFamily="34" charset="0"/>
              </a:rPr>
              <a:t> Evaluer le niveau de risque de Biolandes Maroc sur le thème général HSE</a:t>
            </a:r>
          </a:p>
          <a:p>
            <a:pPr algn="just">
              <a:spcBef>
                <a:spcPts val="600"/>
              </a:spcBef>
              <a:spcAft>
                <a:spcPts val="600"/>
              </a:spcAft>
              <a:buFont typeface="Wingdings" panose="05000000000000000000" pitchFamily="2" charset="2"/>
              <a:buChar char="ü"/>
            </a:pPr>
            <a:r>
              <a:rPr lang="fr-FR" sz="2000" dirty="0">
                <a:cs typeface="Arial" panose="020B0604020202020204" pitchFamily="34" charset="0"/>
              </a:rPr>
              <a:t>Risques environnementaux, sociaux, sureté et sécurité</a:t>
            </a:r>
          </a:p>
          <a:p>
            <a:pPr algn="just">
              <a:spcBef>
                <a:spcPts val="600"/>
              </a:spcBef>
              <a:spcAft>
                <a:spcPts val="600"/>
              </a:spcAft>
              <a:buFont typeface="Wingdings" panose="05000000000000000000" pitchFamily="2" charset="2"/>
              <a:buChar char="ü"/>
            </a:pPr>
            <a:r>
              <a:rPr lang="fr-FR" sz="2000" dirty="0">
                <a:cs typeface="Arial" panose="020B0604020202020204" pitchFamily="34" charset="0"/>
              </a:rPr>
              <a:t>Organisation / Management et  gouvernance (ESG)</a:t>
            </a:r>
          </a:p>
          <a:p>
            <a:pPr marL="0" indent="0" algn="ctr">
              <a:spcBef>
                <a:spcPts val="600"/>
              </a:spcBef>
              <a:spcAft>
                <a:spcPts val="600"/>
              </a:spcAft>
              <a:buNone/>
            </a:pPr>
            <a:r>
              <a:rPr lang="fr-FR" sz="2000" b="1" u="sng" dirty="0">
                <a:solidFill>
                  <a:srgbClr val="D16309"/>
                </a:solidFill>
                <a:cs typeface="Arial" panose="020B0604020202020204" pitchFamily="34" charset="0"/>
              </a:rPr>
              <a:t>Objectif global </a:t>
            </a:r>
            <a:r>
              <a:rPr lang="fr-FR" sz="2000" dirty="0">
                <a:solidFill>
                  <a:srgbClr val="F96835"/>
                </a:solidFill>
                <a:cs typeface="Arial" panose="020B0604020202020204" pitchFamily="34" charset="0"/>
              </a:rPr>
              <a:t>: Atténuer les facteurs de risque majeurs pour Hermès et encourager les bonnes pratiques</a:t>
            </a:r>
          </a:p>
          <a:p>
            <a:pPr marL="0" indent="0">
              <a:buNone/>
            </a:pPr>
            <a:endParaRPr lang="fr-FR" sz="2000" dirty="0"/>
          </a:p>
        </p:txBody>
      </p:sp>
      <p:sp>
        <p:nvSpPr>
          <p:cNvPr id="4" name="Espace réservé du numéro de diapositive 3">
            <a:extLst>
              <a:ext uri="{FF2B5EF4-FFF2-40B4-BE49-F238E27FC236}">
                <a16:creationId xmlns:a16="http://schemas.microsoft.com/office/drawing/2014/main" id="{C17F82FF-387D-EEB2-D05B-0C3F3C565C73}"/>
              </a:ext>
            </a:extLst>
          </p:cNvPr>
          <p:cNvSpPr>
            <a:spLocks noGrp="1"/>
          </p:cNvSpPr>
          <p:nvPr>
            <p:ph type="sldNum" sz="quarter" idx="12"/>
          </p:nvPr>
        </p:nvSpPr>
        <p:spPr/>
        <p:txBody>
          <a:bodyPr/>
          <a:lstStyle/>
          <a:p>
            <a:fld id="{2C6DD025-4360-4C51-9DE5-AF9C0967F5A9}" type="slidenum">
              <a:rPr lang="fr-FR" smtClean="0"/>
              <a:pPr/>
              <a:t>4</a:t>
            </a:fld>
            <a:endParaRPr lang="fr-FR" dirty="0"/>
          </a:p>
        </p:txBody>
      </p:sp>
      <p:sp>
        <p:nvSpPr>
          <p:cNvPr id="5" name="Espace réservé de la date 4">
            <a:extLst>
              <a:ext uri="{FF2B5EF4-FFF2-40B4-BE49-F238E27FC236}">
                <a16:creationId xmlns:a16="http://schemas.microsoft.com/office/drawing/2014/main" id="{C497663D-9950-62CB-9EE6-ED3082E555F2}"/>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Tree>
    <p:extLst>
      <p:ext uri="{BB962C8B-B14F-4D97-AF65-F5344CB8AC3E}">
        <p14:creationId xmlns:p14="http://schemas.microsoft.com/office/powerpoint/2010/main" val="2436744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86E027-298C-366E-4CA4-C510125E70EC}"/>
              </a:ext>
            </a:extLst>
          </p:cNvPr>
          <p:cNvSpPr>
            <a:spLocks noGrp="1"/>
          </p:cNvSpPr>
          <p:nvPr>
            <p:ph type="title"/>
          </p:nvPr>
        </p:nvSpPr>
        <p:spPr>
          <a:xfrm>
            <a:off x="609600" y="188640"/>
            <a:ext cx="10972800" cy="1143000"/>
          </a:xfrm>
        </p:spPr>
        <p:txBody>
          <a:bodyPr>
            <a:normAutofit fontScale="90000"/>
          </a:bodyPr>
          <a:lstStyle/>
          <a:p>
            <a:r>
              <a:rPr lang="fr-FR" dirty="0"/>
              <a:t>Rappel des enjeux de la filière fleur d’oranger Maroc – d’après la grille d’analyse filières durables (BDD HPB)</a:t>
            </a:r>
          </a:p>
        </p:txBody>
      </p:sp>
      <p:sp>
        <p:nvSpPr>
          <p:cNvPr id="3" name="Espace réservé du contenu 2">
            <a:extLst>
              <a:ext uri="{FF2B5EF4-FFF2-40B4-BE49-F238E27FC236}">
                <a16:creationId xmlns:a16="http://schemas.microsoft.com/office/drawing/2014/main" id="{97F617F1-9C01-1E77-1E80-D5A69EB94AFB}"/>
              </a:ext>
            </a:extLst>
          </p:cNvPr>
          <p:cNvSpPr>
            <a:spLocks noGrp="1"/>
          </p:cNvSpPr>
          <p:nvPr>
            <p:ph idx="1"/>
          </p:nvPr>
        </p:nvSpPr>
        <p:spPr>
          <a:xfrm>
            <a:off x="119336" y="1772816"/>
            <a:ext cx="11809312" cy="4680520"/>
          </a:xfrm>
        </p:spPr>
        <p:txBody>
          <a:bodyPr>
            <a:noAutofit/>
          </a:bodyPr>
          <a:lstStyle/>
          <a:p>
            <a:pPr marL="0" indent="0" algn="just">
              <a:spcBef>
                <a:spcPts val="600"/>
              </a:spcBef>
              <a:spcAft>
                <a:spcPts val="600"/>
              </a:spcAft>
              <a:buNone/>
            </a:pPr>
            <a:r>
              <a:rPr lang="fr-FR" sz="1800" dirty="0">
                <a:solidFill>
                  <a:srgbClr val="000000"/>
                </a:solidFill>
                <a:effectLst/>
                <a:ea typeface="Times New Roman" panose="02020603050405020304" pitchFamily="18" charset="0"/>
              </a:rPr>
              <a:t>L’analyse des risques pays BDD HPB amène à </a:t>
            </a:r>
            <a:r>
              <a:rPr lang="fr-FR" sz="1800" dirty="0">
                <a:solidFill>
                  <a:srgbClr val="000000"/>
                </a:solidFill>
                <a:ea typeface="Times New Roman" panose="02020603050405020304" pitchFamily="18" charset="0"/>
              </a:rPr>
              <a:t>considérer la </a:t>
            </a:r>
            <a:r>
              <a:rPr lang="fr-FR" sz="1800" dirty="0">
                <a:solidFill>
                  <a:srgbClr val="000000"/>
                </a:solidFill>
                <a:effectLst/>
                <a:ea typeface="Times New Roman" panose="02020603050405020304" pitchFamily="18" charset="0"/>
              </a:rPr>
              <a:t>filière est </a:t>
            </a:r>
            <a:r>
              <a:rPr lang="fr-FR" sz="1800" b="1" u="sng" dirty="0">
                <a:solidFill>
                  <a:srgbClr val="F96835"/>
                </a:solidFill>
                <a:effectLst/>
                <a:ea typeface="Times New Roman" panose="02020603050405020304" pitchFamily="18" charset="0"/>
              </a:rPr>
              <a:t>à risque potentiel</a:t>
            </a:r>
            <a:r>
              <a:rPr lang="fr-FR" sz="1800" b="1" dirty="0">
                <a:solidFill>
                  <a:srgbClr val="F96835"/>
                </a:solidFill>
                <a:effectLst/>
                <a:ea typeface="Times New Roman" panose="02020603050405020304" pitchFamily="18" charset="0"/>
              </a:rPr>
              <a:t>  (APPROCHE THEORIQUE)</a:t>
            </a:r>
            <a:endParaRPr lang="fr-FR" sz="1800" b="1" dirty="0">
              <a:solidFill>
                <a:srgbClr val="000000"/>
              </a:solidFill>
              <a:ea typeface="Times New Roman" panose="02020603050405020304" pitchFamily="18" charset="0"/>
            </a:endParaRPr>
          </a:p>
          <a:p>
            <a:pPr marL="0" indent="0" algn="just">
              <a:spcBef>
                <a:spcPts val="600"/>
              </a:spcBef>
              <a:spcAft>
                <a:spcPts val="600"/>
              </a:spcAft>
              <a:buNone/>
            </a:pPr>
            <a:r>
              <a:rPr lang="fr-FR" sz="1800" dirty="0">
                <a:solidFill>
                  <a:srgbClr val="000000"/>
                </a:solidFill>
                <a:effectLst/>
                <a:ea typeface="Times New Roman" panose="02020603050405020304" pitchFamily="18" charset="0"/>
              </a:rPr>
              <a:t>note pondérée </a:t>
            </a:r>
            <a:r>
              <a:rPr lang="fr-FR" sz="1800" b="1" dirty="0">
                <a:solidFill>
                  <a:srgbClr val="F96835"/>
                </a:solidFill>
                <a:ea typeface="Times New Roman" panose="02020603050405020304" pitchFamily="18" charset="0"/>
              </a:rPr>
              <a:t>8,5, avec seuil critique à partir de 8,0/12</a:t>
            </a:r>
          </a:p>
          <a:p>
            <a:pPr marL="342900" indent="-342900" algn="just">
              <a:spcBef>
                <a:spcPts val="200"/>
              </a:spcBef>
              <a:spcAft>
                <a:spcPts val="200"/>
              </a:spcAft>
              <a:buFont typeface="Symbol" panose="05050102010706020507" pitchFamily="18" charset="2"/>
              <a:buChar char=""/>
            </a:pPr>
            <a:r>
              <a:rPr lang="fr-FR" sz="1800" b="1" dirty="0">
                <a:cs typeface="Arial" panose="020B0604020202020204" pitchFamily="34" charset="0"/>
              </a:rPr>
              <a:t>Critères MP majeures/stratégiques pour Hermès </a:t>
            </a:r>
            <a:r>
              <a:rPr lang="fr-FR" sz="1800" dirty="0">
                <a:cs typeface="Arial" panose="020B0604020202020204" pitchFamily="34" charset="0"/>
              </a:rPr>
              <a:t>» : </a:t>
            </a:r>
            <a:r>
              <a:rPr lang="fr-FR" sz="1800" b="1" dirty="0">
                <a:solidFill>
                  <a:srgbClr val="FF0000"/>
                </a:solidFill>
                <a:cs typeface="Arial" panose="020B0604020202020204" pitchFamily="34" charset="0"/>
              </a:rPr>
              <a:t>à risque </a:t>
            </a:r>
            <a:r>
              <a:rPr lang="fr-FR" sz="1800" dirty="0">
                <a:cs typeface="Arial" panose="020B0604020202020204" pitchFamily="34" charset="0"/>
              </a:rPr>
              <a:t>avec 2 cas d’emploi et usage dans  1 ligne majeure en lancement </a:t>
            </a:r>
          </a:p>
          <a:p>
            <a:pPr marL="342900" indent="-342900" algn="just">
              <a:spcBef>
                <a:spcPts val="200"/>
              </a:spcBef>
              <a:spcAft>
                <a:spcPts val="200"/>
              </a:spcAft>
              <a:buFont typeface="Symbol" panose="05050102010706020507" pitchFamily="18" charset="2"/>
              <a:buChar char=""/>
            </a:pPr>
            <a:r>
              <a:rPr lang="fr-FR" sz="1800" b="1" dirty="0">
                <a:cs typeface="Arial" panose="020B0604020202020204" pitchFamily="34" charset="0"/>
              </a:rPr>
              <a:t>Droits Humains et sécurité </a:t>
            </a:r>
            <a:r>
              <a:rPr lang="fr-FR" sz="1800" dirty="0">
                <a:cs typeface="Arial" panose="020B0604020202020204" pitchFamily="34" charset="0"/>
              </a:rPr>
              <a:t>» : </a:t>
            </a:r>
            <a:r>
              <a:rPr lang="fr-FR" sz="1800" b="1" dirty="0">
                <a:cs typeface="Arial" panose="020B0604020202020204" pitchFamily="34" charset="0"/>
              </a:rPr>
              <a:t>trois critères </a:t>
            </a:r>
            <a:r>
              <a:rPr lang="fr-FR" sz="1800" dirty="0">
                <a:cs typeface="Arial" panose="020B0604020202020204" pitchFamily="34" charset="0"/>
              </a:rPr>
              <a:t>(présence de populations autochtones, prévalence de l’excès de travail/exploitation, travail des enfants) sont jugés </a:t>
            </a:r>
            <a:r>
              <a:rPr lang="fr-FR" sz="1800" b="1" dirty="0">
                <a:solidFill>
                  <a:srgbClr val="FF0000"/>
                </a:solidFill>
                <a:cs typeface="Arial" panose="020B0604020202020204" pitchFamily="34" charset="0"/>
              </a:rPr>
              <a:t>fortement à risque </a:t>
            </a:r>
            <a:r>
              <a:rPr lang="fr-FR" sz="1800" dirty="0">
                <a:cs typeface="Arial" panose="020B0604020202020204" pitchFamily="34" charset="0"/>
              </a:rPr>
              <a:t>car en zone berbère où prévaut la surexploitation informelle des personnes vulnérables ;</a:t>
            </a:r>
          </a:p>
          <a:p>
            <a:pPr marL="342900" indent="-342900" algn="just">
              <a:spcBef>
                <a:spcPts val="200"/>
              </a:spcBef>
              <a:spcAft>
                <a:spcPts val="200"/>
              </a:spcAft>
              <a:buFont typeface="Symbol" panose="05050102010706020507" pitchFamily="18" charset="2"/>
              <a:buChar char=""/>
            </a:pPr>
            <a:r>
              <a:rPr lang="fr-FR" sz="1800" b="1" dirty="0">
                <a:cs typeface="Arial" panose="020B0604020202020204" pitchFamily="34" charset="0"/>
              </a:rPr>
              <a:t>Communautés locales </a:t>
            </a:r>
            <a:r>
              <a:rPr lang="fr-FR" sz="1800" dirty="0">
                <a:cs typeface="Arial" panose="020B0604020202020204" pitchFamily="34" charset="0"/>
              </a:rPr>
              <a:t>» : </a:t>
            </a:r>
            <a:r>
              <a:rPr lang="fr-FR" sz="1800" b="1" dirty="0">
                <a:cs typeface="Arial" panose="020B0604020202020204" pitchFamily="34" charset="0"/>
              </a:rPr>
              <a:t>deux</a:t>
            </a:r>
            <a:r>
              <a:rPr lang="fr-FR" sz="1800" dirty="0">
                <a:cs typeface="Arial" panose="020B0604020202020204" pitchFamily="34" charset="0"/>
              </a:rPr>
              <a:t> </a:t>
            </a:r>
            <a:r>
              <a:rPr lang="fr-FR" sz="1800" b="1" dirty="0">
                <a:cs typeface="Arial" panose="020B0604020202020204" pitchFamily="34" charset="0"/>
              </a:rPr>
              <a:t>critères</a:t>
            </a:r>
            <a:r>
              <a:rPr lang="fr-FR" sz="1800" dirty="0">
                <a:cs typeface="Arial" panose="020B0604020202020204" pitchFamily="34" charset="0"/>
              </a:rPr>
              <a:t> (corruption et niveau de pauvreté) sont jugés </a:t>
            </a:r>
            <a:r>
              <a:rPr lang="fr-FR" sz="1800" b="1" dirty="0">
                <a:solidFill>
                  <a:srgbClr val="FF0000"/>
                </a:solidFill>
                <a:cs typeface="Arial" panose="020B0604020202020204" pitchFamily="34" charset="0"/>
              </a:rPr>
              <a:t>à risque </a:t>
            </a:r>
            <a:r>
              <a:rPr lang="fr-FR" sz="1800" dirty="0">
                <a:cs typeface="Arial" panose="020B0604020202020204" pitchFamily="34" charset="0"/>
              </a:rPr>
              <a:t>de par l’utilisation de main d’œuvre locale saisonnière</a:t>
            </a:r>
            <a:r>
              <a:rPr lang="fr-FR" sz="1800" b="1" dirty="0">
                <a:solidFill>
                  <a:srgbClr val="FF0000"/>
                </a:solidFill>
                <a:cs typeface="Arial" panose="020B0604020202020204" pitchFamily="34" charset="0"/>
              </a:rPr>
              <a:t> </a:t>
            </a:r>
            <a:endParaRPr lang="fr-FR" sz="1800" b="1" dirty="0">
              <a:cs typeface="Arial" panose="020B0604020202020204" pitchFamily="34" charset="0"/>
            </a:endParaRPr>
          </a:p>
          <a:p>
            <a:pPr marL="342900" indent="-342900" algn="just">
              <a:spcBef>
                <a:spcPts val="200"/>
              </a:spcBef>
              <a:spcAft>
                <a:spcPts val="200"/>
              </a:spcAft>
              <a:buFont typeface="Symbol" panose="05050102010706020507" pitchFamily="18" charset="2"/>
              <a:buChar char=""/>
            </a:pPr>
            <a:r>
              <a:rPr lang="fr-FR" sz="1800" dirty="0">
                <a:cs typeface="Arial" panose="020B0604020202020204" pitchFamily="34" charset="0"/>
              </a:rPr>
              <a:t>Volet « </a:t>
            </a:r>
            <a:r>
              <a:rPr lang="fr-FR" sz="1800" b="1" dirty="0">
                <a:cs typeface="Arial" panose="020B0604020202020204" pitchFamily="34" charset="0"/>
              </a:rPr>
              <a:t>Environnement et biodiversité </a:t>
            </a:r>
            <a:r>
              <a:rPr lang="fr-FR" sz="1800" dirty="0">
                <a:cs typeface="Arial" panose="020B0604020202020204" pitchFamily="34" charset="0"/>
              </a:rPr>
              <a:t>» : </a:t>
            </a:r>
            <a:r>
              <a:rPr lang="fr-FR" sz="1800" b="1" dirty="0">
                <a:cs typeface="Arial" panose="020B0604020202020204" pitchFamily="34" charset="0"/>
              </a:rPr>
              <a:t>certains</a:t>
            </a:r>
            <a:r>
              <a:rPr lang="fr-FR" sz="1800" dirty="0">
                <a:cs typeface="Arial" panose="020B0604020202020204" pitchFamily="34" charset="0"/>
              </a:rPr>
              <a:t> </a:t>
            </a:r>
            <a:r>
              <a:rPr lang="fr-FR" sz="1800" b="1" dirty="0">
                <a:cs typeface="Arial" panose="020B0604020202020204" pitchFamily="34" charset="0"/>
              </a:rPr>
              <a:t>critères</a:t>
            </a:r>
            <a:r>
              <a:rPr lang="fr-FR" sz="1800" dirty="0">
                <a:cs typeface="Arial" panose="020B0604020202020204" pitchFamily="34" charset="0"/>
              </a:rPr>
              <a:t> sont </a:t>
            </a:r>
            <a:r>
              <a:rPr lang="fr-FR" sz="1800" b="1" dirty="0">
                <a:solidFill>
                  <a:srgbClr val="00B050"/>
                </a:solidFill>
                <a:cs typeface="Arial" panose="020B0604020202020204" pitchFamily="34" charset="0"/>
              </a:rPr>
              <a:t>sans objet </a:t>
            </a:r>
            <a:r>
              <a:rPr lang="fr-FR" sz="1800" dirty="0">
                <a:cs typeface="Arial" panose="020B0604020202020204" pitchFamily="34" charset="0"/>
              </a:rPr>
              <a:t>(pas de ratification Nagoya ; la plante n’est ni protégée, ni listée CITES, ni invasive, ni objet de cueillette sauvage). Les </a:t>
            </a:r>
            <a:r>
              <a:rPr lang="fr-FR" sz="1800" b="1" dirty="0">
                <a:cs typeface="Arial" panose="020B0604020202020204" pitchFamily="34" charset="0"/>
              </a:rPr>
              <a:t>autres critères </a:t>
            </a:r>
            <a:r>
              <a:rPr lang="fr-FR" sz="1800" dirty="0">
                <a:cs typeface="Arial" panose="020B0604020202020204" pitchFamily="34" charset="0"/>
              </a:rPr>
              <a:t>(biodiversité, dégradation des sols, stress hydrique, utilisation de produits phytosanitaires, impacts du changement climatique) sont tous jugés </a:t>
            </a:r>
            <a:r>
              <a:rPr lang="fr-FR" sz="1800" b="1" dirty="0">
                <a:solidFill>
                  <a:srgbClr val="FF0000"/>
                </a:solidFill>
                <a:cs typeface="Arial" panose="020B0604020202020204" pitchFamily="34" charset="0"/>
              </a:rPr>
              <a:t>à risque</a:t>
            </a:r>
            <a:r>
              <a:rPr lang="fr-FR" sz="1800" dirty="0">
                <a:cs typeface="Arial" panose="020B0604020202020204" pitchFamily="34" charset="0"/>
              </a:rPr>
              <a:t>, notamment le stress hydrique structurel, l’exposition au changement climatique et la baisse de fertilité des sols ;</a:t>
            </a:r>
          </a:p>
          <a:p>
            <a:pPr marL="342900" indent="-342900" algn="just">
              <a:spcBef>
                <a:spcPts val="200"/>
              </a:spcBef>
              <a:spcAft>
                <a:spcPts val="200"/>
              </a:spcAft>
              <a:buFont typeface="Symbol" panose="05050102010706020507" pitchFamily="18" charset="2"/>
              <a:buChar char=""/>
            </a:pPr>
            <a:r>
              <a:rPr lang="fr-FR" sz="1800" b="1" dirty="0">
                <a:cs typeface="Arial" panose="020B0604020202020204" pitchFamily="34" charset="0"/>
              </a:rPr>
              <a:t>« Stabilité de l’approvisionnement </a:t>
            </a:r>
            <a:r>
              <a:rPr lang="fr-FR" sz="1800" dirty="0">
                <a:cs typeface="Arial" panose="020B0604020202020204" pitchFamily="34" charset="0"/>
              </a:rPr>
              <a:t>» : </a:t>
            </a:r>
            <a:r>
              <a:rPr lang="fr-FR" sz="1800" b="1" dirty="0">
                <a:cs typeface="Arial" panose="020B0604020202020204" pitchFamily="34" charset="0"/>
              </a:rPr>
              <a:t>2 critères </a:t>
            </a:r>
            <a:r>
              <a:rPr lang="fr-FR" sz="1800" dirty="0">
                <a:cs typeface="Arial" panose="020B0604020202020204" pitchFamily="34" charset="0"/>
              </a:rPr>
              <a:t>sont jugés </a:t>
            </a:r>
            <a:r>
              <a:rPr lang="fr-FR" sz="1800" b="1" dirty="0">
                <a:solidFill>
                  <a:srgbClr val="FF0000"/>
                </a:solidFill>
                <a:cs typeface="Arial" panose="020B0604020202020204" pitchFamily="34" charset="0"/>
              </a:rPr>
              <a:t>à risque </a:t>
            </a:r>
            <a:r>
              <a:rPr lang="fr-FR" sz="1800" dirty="0">
                <a:cs typeface="Arial" panose="020B0604020202020204" pitchFamily="34" charset="0"/>
              </a:rPr>
              <a:t>(attractivité des prix, robustesse de la filière)</a:t>
            </a:r>
          </a:p>
        </p:txBody>
      </p:sp>
      <p:sp>
        <p:nvSpPr>
          <p:cNvPr id="4" name="Espace réservé du numéro de diapositive 3">
            <a:extLst>
              <a:ext uri="{FF2B5EF4-FFF2-40B4-BE49-F238E27FC236}">
                <a16:creationId xmlns:a16="http://schemas.microsoft.com/office/drawing/2014/main" id="{A3EE3CA0-F064-B781-59A8-F9B37B58EB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DD025-4360-4C51-9DE5-AF9C0967F5A9}" type="slidenum">
              <a:rPr kumimoji="0" lang="fr-FR" sz="1200" b="0" i="0" u="none" strike="noStrike" kern="1200" cap="none" spc="0" normalizeH="0" baseline="0" noProof="0" smtClean="0">
                <a:ln>
                  <a:noFill/>
                </a:ln>
                <a:solidFill>
                  <a:prstClr val="black"/>
                </a:solidFill>
                <a:effectLst/>
                <a:uLnTx/>
                <a:uFillTx/>
                <a:latin typeface="Corbe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orbel" pitchFamily="34" charset="0"/>
              <a:ea typeface="+mn-ea"/>
              <a:cs typeface="+mn-cs"/>
            </a:endParaRPr>
          </a:p>
        </p:txBody>
      </p:sp>
      <p:sp>
        <p:nvSpPr>
          <p:cNvPr id="5" name="Espace réservé de la date 4">
            <a:extLst>
              <a:ext uri="{FF2B5EF4-FFF2-40B4-BE49-F238E27FC236}">
                <a16:creationId xmlns:a16="http://schemas.microsoft.com/office/drawing/2014/main" id="{1250364E-C4A5-39D5-AD1C-AD275952D5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FD5FAF-0F31-436A-A96E-ABFAB59D8098}" type="datetime1">
              <a:rPr kumimoji="0" lang="fr-FR" sz="1200" b="0" i="0" u="none" strike="noStrike" kern="1200" cap="none" spc="0" normalizeH="0" baseline="0" noProof="0" smtClean="0">
                <a:ln>
                  <a:noFill/>
                </a:ln>
                <a:solidFill>
                  <a:prstClr val="black"/>
                </a:solidFill>
                <a:effectLst/>
                <a:uLnTx/>
                <a:uFillTx/>
                <a:latin typeface="Corbel"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30/06/2023</a:t>
            </a:fld>
            <a:endParaRPr kumimoji="0" lang="fr-FR" sz="1200" b="0" i="0" u="none" strike="noStrike" kern="1200" cap="none" spc="0" normalizeH="0" baseline="0" noProof="0" dirty="0">
              <a:ln>
                <a:noFill/>
              </a:ln>
              <a:solidFill>
                <a:prstClr val="black"/>
              </a:solidFill>
              <a:effectLst/>
              <a:uLnTx/>
              <a:uFillTx/>
              <a:latin typeface="Corbel" pitchFamily="34" charset="0"/>
              <a:ea typeface="+mn-ea"/>
              <a:cs typeface="+mn-cs"/>
            </a:endParaRPr>
          </a:p>
        </p:txBody>
      </p:sp>
    </p:spTree>
    <p:extLst>
      <p:ext uri="{BB962C8B-B14F-4D97-AF65-F5344CB8AC3E}">
        <p14:creationId xmlns:p14="http://schemas.microsoft.com/office/powerpoint/2010/main" val="3195979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CF009B-3121-8628-E16A-9F6861E70D52}"/>
              </a:ext>
            </a:extLst>
          </p:cNvPr>
          <p:cNvSpPr>
            <a:spLocks noGrp="1"/>
          </p:cNvSpPr>
          <p:nvPr>
            <p:ph type="title"/>
          </p:nvPr>
        </p:nvSpPr>
        <p:spPr/>
        <p:txBody>
          <a:bodyPr/>
          <a:lstStyle/>
          <a:p>
            <a:r>
              <a:rPr lang="fr-FR" dirty="0"/>
              <a:t>Rappel de l’objet de l’étude</a:t>
            </a:r>
          </a:p>
        </p:txBody>
      </p:sp>
      <p:sp>
        <p:nvSpPr>
          <p:cNvPr id="4" name="Espace réservé du numéro de diapositive 3">
            <a:extLst>
              <a:ext uri="{FF2B5EF4-FFF2-40B4-BE49-F238E27FC236}">
                <a16:creationId xmlns:a16="http://schemas.microsoft.com/office/drawing/2014/main" id="{F2E5C9A0-AD63-0EC9-A6D6-89E1ABD99F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DD025-4360-4C51-9DE5-AF9C0967F5A9}" type="slidenum">
              <a:rPr kumimoji="0" lang="fr-FR" sz="1200" b="0" i="0" u="none" strike="noStrike" kern="1200" cap="none" spc="0" normalizeH="0" baseline="0" noProof="0" smtClean="0">
                <a:ln>
                  <a:noFill/>
                </a:ln>
                <a:solidFill>
                  <a:prstClr val="black"/>
                </a:solidFill>
                <a:effectLst/>
                <a:uLnTx/>
                <a:uFillTx/>
                <a:latin typeface="Corbe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orbel" pitchFamily="34" charset="0"/>
              <a:ea typeface="+mn-ea"/>
              <a:cs typeface="+mn-cs"/>
            </a:endParaRPr>
          </a:p>
        </p:txBody>
      </p:sp>
      <p:sp>
        <p:nvSpPr>
          <p:cNvPr id="5" name="Espace réservé de la date 4">
            <a:extLst>
              <a:ext uri="{FF2B5EF4-FFF2-40B4-BE49-F238E27FC236}">
                <a16:creationId xmlns:a16="http://schemas.microsoft.com/office/drawing/2014/main" id="{7C34B026-AB92-9790-EE5E-0A83848571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FD5FAF-0F31-436A-A96E-ABFAB59D8098}" type="datetime1">
              <a:rPr kumimoji="0" lang="fr-FR" sz="1200" b="0" i="0" u="none" strike="noStrike" kern="1200" cap="none" spc="0" normalizeH="0" baseline="0" noProof="0" smtClean="0">
                <a:ln>
                  <a:noFill/>
                </a:ln>
                <a:solidFill>
                  <a:prstClr val="black"/>
                </a:solidFill>
                <a:effectLst/>
                <a:uLnTx/>
                <a:uFillTx/>
                <a:latin typeface="Corbel"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30/06/2023</a:t>
            </a:fld>
            <a:endParaRPr kumimoji="0" lang="fr-FR" sz="1200" b="0" i="0" u="none" strike="noStrike" kern="1200" cap="none" spc="0" normalizeH="0" baseline="0" noProof="0" dirty="0">
              <a:ln>
                <a:noFill/>
              </a:ln>
              <a:solidFill>
                <a:prstClr val="black"/>
              </a:solidFill>
              <a:effectLst/>
              <a:uLnTx/>
              <a:uFillTx/>
              <a:latin typeface="Corbel" pitchFamily="34" charset="0"/>
              <a:ea typeface="+mn-ea"/>
              <a:cs typeface="+mn-cs"/>
            </a:endParaRPr>
          </a:p>
        </p:txBody>
      </p:sp>
      <p:sp>
        <p:nvSpPr>
          <p:cNvPr id="16" name="ZoneTexte 15">
            <a:extLst>
              <a:ext uri="{FF2B5EF4-FFF2-40B4-BE49-F238E27FC236}">
                <a16:creationId xmlns:a16="http://schemas.microsoft.com/office/drawing/2014/main" id="{65442D08-6117-21DB-3F4A-953B87616354}"/>
              </a:ext>
            </a:extLst>
          </p:cNvPr>
          <p:cNvSpPr txBox="1"/>
          <p:nvPr/>
        </p:nvSpPr>
        <p:spPr>
          <a:xfrm>
            <a:off x="2241444" y="1544724"/>
            <a:ext cx="2461721" cy="369333"/>
          </a:xfrm>
          <a:prstGeom prst="rect">
            <a:avLst/>
          </a:prstGeom>
          <a:noFill/>
        </p:spPr>
        <p:txBody>
          <a:bodyPr wrap="square" rtlCol="0">
            <a:spAutoFit/>
          </a:bodyPr>
          <a:lstStyle/>
          <a:p>
            <a:pPr algn="ctr"/>
            <a:r>
              <a:rPr lang="fr-FR" dirty="0">
                <a:solidFill>
                  <a:srgbClr val="7030A0"/>
                </a:solidFill>
              </a:rPr>
              <a:t>Rang 2</a:t>
            </a:r>
          </a:p>
        </p:txBody>
      </p:sp>
      <p:graphicFrame>
        <p:nvGraphicFramePr>
          <p:cNvPr id="3" name="Diagramme 2">
            <a:extLst>
              <a:ext uri="{FF2B5EF4-FFF2-40B4-BE49-F238E27FC236}">
                <a16:creationId xmlns:a16="http://schemas.microsoft.com/office/drawing/2014/main" id="{1ED4635B-75DD-56AF-18AB-34F11091043B}"/>
              </a:ext>
            </a:extLst>
          </p:cNvPr>
          <p:cNvGraphicFramePr/>
          <p:nvPr>
            <p:extLst>
              <p:ext uri="{D42A27DB-BD31-4B8C-83A1-F6EECF244321}">
                <p14:modId xmlns:p14="http://schemas.microsoft.com/office/powerpoint/2010/main" val="4133354602"/>
              </p:ext>
            </p:extLst>
          </p:nvPr>
        </p:nvGraphicFramePr>
        <p:xfrm>
          <a:off x="763749" y="1990333"/>
          <a:ext cx="10612760" cy="2928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a:extLst>
              <a:ext uri="{FF2B5EF4-FFF2-40B4-BE49-F238E27FC236}">
                <a16:creationId xmlns:a16="http://schemas.microsoft.com/office/drawing/2014/main" id="{DC987E7A-CD2D-D899-2A6A-433A13AF391B}"/>
              </a:ext>
            </a:extLst>
          </p:cNvPr>
          <p:cNvSpPr txBox="1"/>
          <p:nvPr/>
        </p:nvSpPr>
        <p:spPr>
          <a:xfrm>
            <a:off x="5231904" y="1650286"/>
            <a:ext cx="1800200" cy="338554"/>
          </a:xfrm>
          <a:prstGeom prst="rect">
            <a:avLst/>
          </a:prstGeom>
          <a:noFill/>
        </p:spPr>
        <p:txBody>
          <a:bodyPr wrap="square" rtlCol="0">
            <a:spAutoFit/>
          </a:bodyPr>
          <a:lstStyle/>
          <a:p>
            <a:r>
              <a:rPr lang="fr-FR" sz="1600" b="1" i="1" dirty="0">
                <a:solidFill>
                  <a:srgbClr val="C00000"/>
                </a:solidFill>
              </a:rPr>
              <a:t>Vente de concrète</a:t>
            </a:r>
          </a:p>
        </p:txBody>
      </p:sp>
      <p:sp>
        <p:nvSpPr>
          <p:cNvPr id="10" name="ZoneTexte 9">
            <a:extLst>
              <a:ext uri="{FF2B5EF4-FFF2-40B4-BE49-F238E27FC236}">
                <a16:creationId xmlns:a16="http://schemas.microsoft.com/office/drawing/2014/main" id="{4195AD6D-8BEE-2BD0-4307-185073B68A49}"/>
              </a:ext>
            </a:extLst>
          </p:cNvPr>
          <p:cNvSpPr txBox="1"/>
          <p:nvPr/>
        </p:nvSpPr>
        <p:spPr>
          <a:xfrm>
            <a:off x="7680176" y="4697923"/>
            <a:ext cx="1882195" cy="338554"/>
          </a:xfrm>
          <a:prstGeom prst="rect">
            <a:avLst/>
          </a:prstGeom>
          <a:noFill/>
        </p:spPr>
        <p:txBody>
          <a:bodyPr wrap="square" rtlCol="0">
            <a:spAutoFit/>
          </a:bodyPr>
          <a:lstStyle/>
          <a:p>
            <a:r>
              <a:rPr lang="fr-FR" sz="1600" b="1" i="1" dirty="0">
                <a:solidFill>
                  <a:srgbClr val="C00000"/>
                </a:solidFill>
              </a:rPr>
              <a:t>Vente d’absolue</a:t>
            </a:r>
          </a:p>
        </p:txBody>
      </p:sp>
      <p:sp>
        <p:nvSpPr>
          <p:cNvPr id="11" name="Rectangle : coins arrondis 10">
            <a:extLst>
              <a:ext uri="{FF2B5EF4-FFF2-40B4-BE49-F238E27FC236}">
                <a16:creationId xmlns:a16="http://schemas.microsoft.com/office/drawing/2014/main" id="{664813D7-C95E-3A82-430B-C689D67B23F8}"/>
              </a:ext>
            </a:extLst>
          </p:cNvPr>
          <p:cNvSpPr/>
          <p:nvPr/>
        </p:nvSpPr>
        <p:spPr>
          <a:xfrm>
            <a:off x="784369" y="5820845"/>
            <a:ext cx="2974274" cy="504351"/>
          </a:xfrm>
          <a:prstGeom prst="roundRect">
            <a:avLst/>
          </a:prstGeom>
          <a:solidFill>
            <a:schemeClr val="accent2">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600" dirty="0">
                <a:solidFill>
                  <a:schemeClr val="tx1"/>
                </a:solidFill>
              </a:rPr>
              <a:t>Travailleurs externes et sociétés sous-traitantes</a:t>
            </a:r>
          </a:p>
        </p:txBody>
      </p:sp>
      <p:sp>
        <p:nvSpPr>
          <p:cNvPr id="19" name="Rectangle 18">
            <a:extLst>
              <a:ext uri="{FF2B5EF4-FFF2-40B4-BE49-F238E27FC236}">
                <a16:creationId xmlns:a16="http://schemas.microsoft.com/office/drawing/2014/main" id="{26EDC7F0-44CD-4E46-130C-0C7C669551DE}"/>
              </a:ext>
            </a:extLst>
          </p:cNvPr>
          <p:cNvSpPr/>
          <p:nvPr/>
        </p:nvSpPr>
        <p:spPr>
          <a:xfrm>
            <a:off x="411454" y="5036478"/>
            <a:ext cx="1728192" cy="785850"/>
          </a:xfrm>
          <a:prstGeom prst="rect">
            <a:avLst/>
          </a:prstGeom>
          <a:ln w="6350">
            <a:prstDash val="dash"/>
          </a:ln>
        </p:spPr>
        <p:style>
          <a:lnRef idx="2">
            <a:schemeClr val="accent4"/>
          </a:lnRef>
          <a:fillRef idx="1">
            <a:schemeClr val="lt1"/>
          </a:fillRef>
          <a:effectRef idx="0">
            <a:schemeClr val="accent4"/>
          </a:effectRef>
          <a:fontRef idx="minor">
            <a:schemeClr val="dk1"/>
          </a:fontRef>
        </p:style>
        <p:txBody>
          <a:bodyPr rtlCol="0" anchor="ctr"/>
          <a:lstStyle/>
          <a:p>
            <a:r>
              <a:rPr lang="fr-FR" sz="1200" dirty="0"/>
              <a:t>Travailleurs saisonniers :</a:t>
            </a:r>
          </a:p>
          <a:p>
            <a:r>
              <a:rPr lang="fr-FR" sz="1200" dirty="0"/>
              <a:t>- ~1200 Cueilleuses</a:t>
            </a:r>
          </a:p>
          <a:p>
            <a:r>
              <a:rPr lang="fr-FR" sz="1200" dirty="0"/>
              <a:t>- ~35 Chefs d’équipe</a:t>
            </a:r>
          </a:p>
          <a:p>
            <a:r>
              <a:rPr lang="fr-FR" sz="1200" dirty="0"/>
              <a:t>- ~10 Tailleurs</a:t>
            </a:r>
            <a:endParaRPr lang="fr-FR" dirty="0"/>
          </a:p>
        </p:txBody>
      </p:sp>
      <p:sp>
        <p:nvSpPr>
          <p:cNvPr id="20" name="Rectangle 19">
            <a:extLst>
              <a:ext uri="{FF2B5EF4-FFF2-40B4-BE49-F238E27FC236}">
                <a16:creationId xmlns:a16="http://schemas.microsoft.com/office/drawing/2014/main" id="{0BF90FE9-20E0-13D1-5242-D19F0D10BB50}"/>
              </a:ext>
            </a:extLst>
          </p:cNvPr>
          <p:cNvSpPr/>
          <p:nvPr/>
        </p:nvSpPr>
        <p:spPr>
          <a:xfrm>
            <a:off x="2241444" y="5036477"/>
            <a:ext cx="1728192" cy="784363"/>
          </a:xfrm>
          <a:prstGeom prst="rect">
            <a:avLst/>
          </a:prstGeom>
          <a:ln w="6350">
            <a:prstDash val="dash"/>
          </a:ln>
        </p:spPr>
        <p:style>
          <a:lnRef idx="2">
            <a:schemeClr val="accent4"/>
          </a:lnRef>
          <a:fillRef idx="1">
            <a:schemeClr val="lt1"/>
          </a:fillRef>
          <a:effectRef idx="0">
            <a:schemeClr val="accent4"/>
          </a:effectRef>
          <a:fontRef idx="minor">
            <a:schemeClr val="dk1"/>
          </a:fontRef>
        </p:style>
        <p:txBody>
          <a:bodyPr rtlCol="0" anchor="ctr"/>
          <a:lstStyle/>
          <a:p>
            <a:r>
              <a:rPr lang="fr-FR" sz="1200" dirty="0"/>
              <a:t>Société partenaire de bus</a:t>
            </a:r>
            <a:endParaRPr lang="fr-FR" dirty="0"/>
          </a:p>
        </p:txBody>
      </p:sp>
      <p:sp>
        <p:nvSpPr>
          <p:cNvPr id="7" name="ZoneTexte 6">
            <a:extLst>
              <a:ext uri="{FF2B5EF4-FFF2-40B4-BE49-F238E27FC236}">
                <a16:creationId xmlns:a16="http://schemas.microsoft.com/office/drawing/2014/main" id="{1C8D8A25-D9D1-E37C-7FF1-8D3262E1D6B3}"/>
              </a:ext>
            </a:extLst>
          </p:cNvPr>
          <p:cNvSpPr txBox="1"/>
          <p:nvPr/>
        </p:nvSpPr>
        <p:spPr>
          <a:xfrm>
            <a:off x="6010543" y="2699627"/>
            <a:ext cx="2461721" cy="369333"/>
          </a:xfrm>
          <a:prstGeom prst="rect">
            <a:avLst/>
          </a:prstGeom>
          <a:noFill/>
        </p:spPr>
        <p:txBody>
          <a:bodyPr wrap="square" rtlCol="0">
            <a:spAutoFit/>
          </a:bodyPr>
          <a:lstStyle/>
          <a:p>
            <a:pPr algn="ctr"/>
            <a:r>
              <a:rPr lang="fr-FR" dirty="0">
                <a:solidFill>
                  <a:srgbClr val="7030A0"/>
                </a:solidFill>
              </a:rPr>
              <a:t>Rang 1</a:t>
            </a:r>
          </a:p>
        </p:txBody>
      </p:sp>
      <p:sp>
        <p:nvSpPr>
          <p:cNvPr id="24" name="Accolade ouvrante 23">
            <a:extLst>
              <a:ext uri="{FF2B5EF4-FFF2-40B4-BE49-F238E27FC236}">
                <a16:creationId xmlns:a16="http://schemas.microsoft.com/office/drawing/2014/main" id="{16A1077C-8C7E-5D23-CA87-F55962F1963C}"/>
              </a:ext>
            </a:extLst>
          </p:cNvPr>
          <p:cNvSpPr/>
          <p:nvPr/>
        </p:nvSpPr>
        <p:spPr>
          <a:xfrm rot="5400000">
            <a:off x="7044762" y="1894218"/>
            <a:ext cx="369333" cy="2427147"/>
          </a:xfrm>
          <a:prstGeom prst="leftBrac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Accolade ouvrante 24">
            <a:extLst>
              <a:ext uri="{FF2B5EF4-FFF2-40B4-BE49-F238E27FC236}">
                <a16:creationId xmlns:a16="http://schemas.microsoft.com/office/drawing/2014/main" id="{EBE10287-6577-7541-8F59-018223F06E20}"/>
              </a:ext>
            </a:extLst>
          </p:cNvPr>
          <p:cNvSpPr/>
          <p:nvPr/>
        </p:nvSpPr>
        <p:spPr>
          <a:xfrm rot="5400000">
            <a:off x="3422750" y="1040325"/>
            <a:ext cx="369333" cy="2427147"/>
          </a:xfrm>
          <a:prstGeom prst="leftBrac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ZoneTexte 25">
            <a:extLst>
              <a:ext uri="{FF2B5EF4-FFF2-40B4-BE49-F238E27FC236}">
                <a16:creationId xmlns:a16="http://schemas.microsoft.com/office/drawing/2014/main" id="{A7CDA939-AD18-20E6-C72C-B0CF20A3E4ED}"/>
              </a:ext>
            </a:extLst>
          </p:cNvPr>
          <p:cNvSpPr txBox="1"/>
          <p:nvPr/>
        </p:nvSpPr>
        <p:spPr>
          <a:xfrm>
            <a:off x="1010583" y="4581128"/>
            <a:ext cx="2461721" cy="369333"/>
          </a:xfrm>
          <a:prstGeom prst="rect">
            <a:avLst/>
          </a:prstGeom>
          <a:noFill/>
        </p:spPr>
        <p:txBody>
          <a:bodyPr wrap="square" rtlCol="0">
            <a:spAutoFit/>
          </a:bodyPr>
          <a:lstStyle/>
          <a:p>
            <a:pPr algn="ctr"/>
            <a:r>
              <a:rPr lang="fr-FR" dirty="0">
                <a:solidFill>
                  <a:schemeClr val="accent2">
                    <a:lumMod val="50000"/>
                  </a:schemeClr>
                </a:solidFill>
              </a:rPr>
              <a:t>Externes</a:t>
            </a:r>
          </a:p>
        </p:txBody>
      </p:sp>
      <p:cxnSp>
        <p:nvCxnSpPr>
          <p:cNvPr id="28" name="Connecteur droit avec flèche 27">
            <a:extLst>
              <a:ext uri="{FF2B5EF4-FFF2-40B4-BE49-F238E27FC236}">
                <a16:creationId xmlns:a16="http://schemas.microsoft.com/office/drawing/2014/main" id="{18C9002A-B512-D6EA-5A4B-DA4351C063D8}"/>
              </a:ext>
            </a:extLst>
          </p:cNvPr>
          <p:cNvCxnSpPr>
            <a:cxnSpLocks/>
          </p:cNvCxnSpPr>
          <p:nvPr/>
        </p:nvCxnSpPr>
        <p:spPr>
          <a:xfrm>
            <a:off x="2241443" y="4383278"/>
            <a:ext cx="0" cy="26056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 coins arrondis 5">
            <a:extLst>
              <a:ext uri="{FF2B5EF4-FFF2-40B4-BE49-F238E27FC236}">
                <a16:creationId xmlns:a16="http://schemas.microsoft.com/office/drawing/2014/main" id="{2D561D9A-2D6D-D8C6-E124-B998491AB30A}"/>
              </a:ext>
            </a:extLst>
          </p:cNvPr>
          <p:cNvSpPr/>
          <p:nvPr/>
        </p:nvSpPr>
        <p:spPr>
          <a:xfrm>
            <a:off x="1055440" y="1544724"/>
            <a:ext cx="4896544" cy="3405737"/>
          </a:xfrm>
          <a:prstGeom prst="roundRect">
            <a:avLst/>
          </a:prstGeom>
          <a:noFill/>
          <a:ln w="63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16037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F17F41F-195D-2524-90DD-5F1651DD5C06}"/>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rcRect/>
          <a:stretch/>
        </p:blipFill>
        <p:spPr>
          <a:xfrm>
            <a:off x="3052098" y="6844"/>
            <a:ext cx="9125748" cy="6844311"/>
          </a:xfrm>
          <a:prstGeom prst="rect">
            <a:avLst/>
          </a:prstGeom>
        </p:spPr>
      </p:pic>
      <p:sp>
        <p:nvSpPr>
          <p:cNvPr id="12" name="Rectangle 11">
            <a:extLst>
              <a:ext uri="{FF2B5EF4-FFF2-40B4-BE49-F238E27FC236}">
                <a16:creationId xmlns:a16="http://schemas.microsoft.com/office/drawing/2014/main" id="{5F33269E-B8F6-0C20-79D3-5EE4A1FCF150}"/>
              </a:ext>
            </a:extLst>
          </p:cNvPr>
          <p:cNvSpPr/>
          <p:nvPr/>
        </p:nvSpPr>
        <p:spPr>
          <a:xfrm>
            <a:off x="0" y="0"/>
            <a:ext cx="350371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ZoneTexte 12">
            <a:extLst>
              <a:ext uri="{FF2B5EF4-FFF2-40B4-BE49-F238E27FC236}">
                <a16:creationId xmlns:a16="http://schemas.microsoft.com/office/drawing/2014/main" id="{27CABB5A-2611-756A-C512-456BCBF36E28}"/>
              </a:ext>
            </a:extLst>
          </p:cNvPr>
          <p:cNvSpPr txBox="1"/>
          <p:nvPr/>
        </p:nvSpPr>
        <p:spPr>
          <a:xfrm>
            <a:off x="173850" y="2348880"/>
            <a:ext cx="315601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rgbClr val="F79646">
                  <a:lumMod val="50000"/>
                </a:srgbClr>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solidFill>
                  <a:srgbClr val="F79646">
                    <a:lumMod val="50000"/>
                  </a:srgbClr>
                </a:solidFill>
                <a:latin typeface="Calibri"/>
              </a:rPr>
              <a:t>METHODOLOGIE GLOBALE</a:t>
            </a:r>
            <a:endParaRPr kumimoji="0" lang="fr-FR" sz="2800" b="0" i="0" u="none" strike="noStrike" kern="1200" cap="none" spc="0" normalizeH="0" baseline="0" noProof="0" dirty="0">
              <a:ln>
                <a:noFill/>
              </a:ln>
              <a:solidFill>
                <a:srgbClr val="F7964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12682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12335-9D4D-93B2-9DF8-16611B1AA959}"/>
              </a:ext>
            </a:extLst>
          </p:cNvPr>
          <p:cNvSpPr>
            <a:spLocks noGrp="1"/>
          </p:cNvSpPr>
          <p:nvPr>
            <p:ph type="title"/>
          </p:nvPr>
        </p:nvSpPr>
        <p:spPr/>
        <p:txBody>
          <a:bodyPr/>
          <a:lstStyle/>
          <a:p>
            <a:r>
              <a:rPr lang="fr-FR" dirty="0"/>
              <a:t>Grille d’audit-diagnostic : structure globale</a:t>
            </a:r>
          </a:p>
        </p:txBody>
      </p:sp>
      <p:sp>
        <p:nvSpPr>
          <p:cNvPr id="4" name="Espace réservé du numéro de diapositive 3">
            <a:extLst>
              <a:ext uri="{FF2B5EF4-FFF2-40B4-BE49-F238E27FC236}">
                <a16:creationId xmlns:a16="http://schemas.microsoft.com/office/drawing/2014/main" id="{CADFE1E1-4501-345C-F97E-9C45A31E50D0}"/>
              </a:ext>
            </a:extLst>
          </p:cNvPr>
          <p:cNvSpPr>
            <a:spLocks noGrp="1"/>
          </p:cNvSpPr>
          <p:nvPr>
            <p:ph type="sldNum" sz="quarter" idx="12"/>
          </p:nvPr>
        </p:nvSpPr>
        <p:spPr/>
        <p:txBody>
          <a:bodyPr/>
          <a:lstStyle/>
          <a:p>
            <a:fld id="{2C6DD025-4360-4C51-9DE5-AF9C0967F5A9}" type="slidenum">
              <a:rPr lang="fr-FR" smtClean="0"/>
              <a:pPr/>
              <a:t>8</a:t>
            </a:fld>
            <a:endParaRPr lang="fr-FR" dirty="0"/>
          </a:p>
        </p:txBody>
      </p:sp>
      <p:sp>
        <p:nvSpPr>
          <p:cNvPr id="5" name="Espace réservé de la date 4">
            <a:extLst>
              <a:ext uri="{FF2B5EF4-FFF2-40B4-BE49-F238E27FC236}">
                <a16:creationId xmlns:a16="http://schemas.microsoft.com/office/drawing/2014/main" id="{5F7EB367-C3B6-E458-90C5-BB2AAE2A6E30}"/>
              </a:ext>
            </a:extLst>
          </p:cNvPr>
          <p:cNvSpPr>
            <a:spLocks noGrp="1"/>
          </p:cNvSpPr>
          <p:nvPr>
            <p:ph type="dt" sz="half" idx="10"/>
          </p:nvPr>
        </p:nvSpPr>
        <p:spPr/>
        <p:txBody>
          <a:bodyPr/>
          <a:lstStyle/>
          <a:p>
            <a:fld id="{40FD5FAF-0F31-436A-A96E-ABFAB59D8098}" type="datetime1">
              <a:rPr lang="fr-FR" smtClean="0"/>
              <a:pPr/>
              <a:t>30/06/2023</a:t>
            </a:fld>
            <a:endParaRPr lang="fr-FR" dirty="0"/>
          </a:p>
        </p:txBody>
      </p:sp>
      <p:pic>
        <p:nvPicPr>
          <p:cNvPr id="8" name="Image 7">
            <a:extLst>
              <a:ext uri="{FF2B5EF4-FFF2-40B4-BE49-F238E27FC236}">
                <a16:creationId xmlns:a16="http://schemas.microsoft.com/office/drawing/2014/main" id="{621A9C38-F300-06D4-63E6-468C562EC3F1}"/>
              </a:ext>
            </a:extLst>
          </p:cNvPr>
          <p:cNvPicPr>
            <a:picLocks noChangeAspect="1"/>
          </p:cNvPicPr>
          <p:nvPr/>
        </p:nvPicPr>
        <p:blipFill rotWithShape="1">
          <a:blip r:embed="rId2"/>
          <a:srcRect t="21651" r="51772" b="5901"/>
          <a:stretch/>
        </p:blipFill>
        <p:spPr>
          <a:xfrm>
            <a:off x="1444251" y="1607711"/>
            <a:ext cx="3944944" cy="3333458"/>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E98FA435-55B6-68CA-824E-5EE555E2D83C}"/>
              </a:ext>
            </a:extLst>
          </p:cNvPr>
          <p:cNvPicPr>
            <a:picLocks noChangeAspect="1"/>
          </p:cNvPicPr>
          <p:nvPr/>
        </p:nvPicPr>
        <p:blipFill rotWithShape="1">
          <a:blip r:embed="rId3"/>
          <a:srcRect t="23677" r="22831" b="5901"/>
          <a:stretch/>
        </p:blipFill>
        <p:spPr>
          <a:xfrm>
            <a:off x="6476060" y="3284984"/>
            <a:ext cx="5205552" cy="267217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ZoneTexte 13">
            <a:extLst>
              <a:ext uri="{FF2B5EF4-FFF2-40B4-BE49-F238E27FC236}">
                <a16:creationId xmlns:a16="http://schemas.microsoft.com/office/drawing/2014/main" id="{22E443EB-6C5B-DA47-EB0B-75245B6DDDBD}"/>
              </a:ext>
            </a:extLst>
          </p:cNvPr>
          <p:cNvSpPr txBox="1"/>
          <p:nvPr/>
        </p:nvSpPr>
        <p:spPr>
          <a:xfrm rot="16200000">
            <a:off x="184167" y="3084929"/>
            <a:ext cx="1875819" cy="400110"/>
          </a:xfrm>
          <a:prstGeom prst="rect">
            <a:avLst/>
          </a:prstGeom>
          <a:noFill/>
        </p:spPr>
        <p:txBody>
          <a:bodyPr wrap="square" rtlCol="0">
            <a:spAutoFit/>
          </a:bodyPr>
          <a:lstStyle/>
          <a:p>
            <a:pPr algn="ctr"/>
            <a:r>
              <a:rPr lang="fr-FR" sz="2000" dirty="0"/>
              <a:t>1. USER GUIDE</a:t>
            </a:r>
          </a:p>
        </p:txBody>
      </p:sp>
      <p:sp>
        <p:nvSpPr>
          <p:cNvPr id="17" name="ZoneTexte 16">
            <a:extLst>
              <a:ext uri="{FF2B5EF4-FFF2-40B4-BE49-F238E27FC236}">
                <a16:creationId xmlns:a16="http://schemas.microsoft.com/office/drawing/2014/main" id="{E135B032-7FDC-4F98-4ACD-7AC82F7E9CA6}"/>
              </a:ext>
            </a:extLst>
          </p:cNvPr>
          <p:cNvSpPr txBox="1"/>
          <p:nvPr/>
        </p:nvSpPr>
        <p:spPr>
          <a:xfrm rot="16200000">
            <a:off x="5080453" y="4421014"/>
            <a:ext cx="2146865" cy="400110"/>
          </a:xfrm>
          <a:prstGeom prst="rect">
            <a:avLst/>
          </a:prstGeom>
          <a:noFill/>
        </p:spPr>
        <p:txBody>
          <a:bodyPr wrap="square" rtlCol="0">
            <a:spAutoFit/>
          </a:bodyPr>
          <a:lstStyle/>
          <a:p>
            <a:pPr algn="ctr"/>
            <a:r>
              <a:rPr lang="fr-FR" sz="2000" dirty="0"/>
              <a:t>2. NOTE GLOBALE</a:t>
            </a:r>
          </a:p>
        </p:txBody>
      </p:sp>
    </p:spTree>
    <p:extLst>
      <p:ext uri="{BB962C8B-B14F-4D97-AF65-F5344CB8AC3E}">
        <p14:creationId xmlns:p14="http://schemas.microsoft.com/office/powerpoint/2010/main" val="3052030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66352-9BD1-B852-09EA-7BE3437F1570}"/>
              </a:ext>
            </a:extLst>
          </p:cNvPr>
          <p:cNvSpPr>
            <a:spLocks noGrp="1"/>
          </p:cNvSpPr>
          <p:nvPr>
            <p:ph type="title"/>
          </p:nvPr>
        </p:nvSpPr>
        <p:spPr/>
        <p:txBody>
          <a:bodyPr/>
          <a:lstStyle/>
          <a:p>
            <a:r>
              <a:rPr lang="fr-FR" dirty="0"/>
              <a:t>Grille d’audit-diagnostic : structure globale</a:t>
            </a:r>
          </a:p>
        </p:txBody>
      </p:sp>
      <p:sp>
        <p:nvSpPr>
          <p:cNvPr id="4" name="Espace réservé du numéro de diapositive 3">
            <a:extLst>
              <a:ext uri="{FF2B5EF4-FFF2-40B4-BE49-F238E27FC236}">
                <a16:creationId xmlns:a16="http://schemas.microsoft.com/office/drawing/2014/main" id="{CDCB6E28-0202-6624-0D49-D0541768DEA6}"/>
              </a:ext>
            </a:extLst>
          </p:cNvPr>
          <p:cNvSpPr>
            <a:spLocks noGrp="1"/>
          </p:cNvSpPr>
          <p:nvPr>
            <p:ph type="sldNum" sz="quarter" idx="12"/>
          </p:nvPr>
        </p:nvSpPr>
        <p:spPr/>
        <p:txBody>
          <a:bodyPr/>
          <a:lstStyle/>
          <a:p>
            <a:fld id="{2C6DD025-4360-4C51-9DE5-AF9C0967F5A9}" type="slidenum">
              <a:rPr lang="fr-FR" smtClean="0"/>
              <a:pPr/>
              <a:t>9</a:t>
            </a:fld>
            <a:endParaRPr lang="fr-FR" dirty="0"/>
          </a:p>
        </p:txBody>
      </p:sp>
      <p:sp>
        <p:nvSpPr>
          <p:cNvPr id="5" name="Espace réservé de la date 4">
            <a:extLst>
              <a:ext uri="{FF2B5EF4-FFF2-40B4-BE49-F238E27FC236}">
                <a16:creationId xmlns:a16="http://schemas.microsoft.com/office/drawing/2014/main" id="{0F500775-F1D6-EBCD-9BC2-F6D72BB04BA4}"/>
              </a:ext>
            </a:extLst>
          </p:cNvPr>
          <p:cNvSpPr>
            <a:spLocks noGrp="1"/>
          </p:cNvSpPr>
          <p:nvPr>
            <p:ph type="dt" sz="half" idx="10"/>
          </p:nvPr>
        </p:nvSpPr>
        <p:spPr/>
        <p:txBody>
          <a:bodyPr/>
          <a:lstStyle/>
          <a:p>
            <a:fld id="{40FD5FAF-0F31-436A-A96E-ABFAB59D8098}" type="datetime1">
              <a:rPr lang="fr-FR" smtClean="0"/>
              <a:pPr/>
              <a:t>30/06/2023</a:t>
            </a:fld>
            <a:endParaRPr lang="fr-FR" dirty="0"/>
          </a:p>
        </p:txBody>
      </p:sp>
      <p:sp>
        <p:nvSpPr>
          <p:cNvPr id="8" name="ZoneTexte 7">
            <a:extLst>
              <a:ext uri="{FF2B5EF4-FFF2-40B4-BE49-F238E27FC236}">
                <a16:creationId xmlns:a16="http://schemas.microsoft.com/office/drawing/2014/main" id="{4C34E741-3AC8-CC35-BA99-9702FC75DDCB}"/>
              </a:ext>
            </a:extLst>
          </p:cNvPr>
          <p:cNvSpPr txBox="1"/>
          <p:nvPr/>
        </p:nvSpPr>
        <p:spPr>
          <a:xfrm rot="16200000">
            <a:off x="-463833" y="3684685"/>
            <a:ext cx="2146865" cy="400110"/>
          </a:xfrm>
          <a:prstGeom prst="rect">
            <a:avLst/>
          </a:prstGeom>
          <a:noFill/>
        </p:spPr>
        <p:txBody>
          <a:bodyPr wrap="square" rtlCol="0">
            <a:spAutoFit/>
          </a:bodyPr>
          <a:lstStyle/>
          <a:p>
            <a:pPr algn="ctr"/>
            <a:r>
              <a:rPr lang="fr-FR" sz="2000" dirty="0"/>
              <a:t>3. SYNTHESE</a:t>
            </a:r>
          </a:p>
        </p:txBody>
      </p:sp>
      <p:pic>
        <p:nvPicPr>
          <p:cNvPr id="10" name="Image 9">
            <a:extLst>
              <a:ext uri="{FF2B5EF4-FFF2-40B4-BE49-F238E27FC236}">
                <a16:creationId xmlns:a16="http://schemas.microsoft.com/office/drawing/2014/main" id="{F95CB69F-30EE-6874-0AF0-E588A65FD86D}"/>
              </a:ext>
            </a:extLst>
          </p:cNvPr>
          <p:cNvPicPr>
            <a:picLocks noChangeAspect="1"/>
          </p:cNvPicPr>
          <p:nvPr/>
        </p:nvPicPr>
        <p:blipFill rotWithShape="1">
          <a:blip r:embed="rId2"/>
          <a:srcRect t="20660" r="18698" b="5900"/>
          <a:stretch/>
        </p:blipFill>
        <p:spPr>
          <a:xfrm>
            <a:off x="965812" y="1522970"/>
            <a:ext cx="10231405" cy="5198508"/>
          </a:xfrm>
          <a:prstGeom prst="rect">
            <a:avLst/>
          </a:prstGeom>
        </p:spPr>
      </p:pic>
    </p:spTree>
    <p:extLst>
      <p:ext uri="{BB962C8B-B14F-4D97-AF65-F5344CB8AC3E}">
        <p14:creationId xmlns:p14="http://schemas.microsoft.com/office/powerpoint/2010/main" val="31344239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5039</Words>
  <Application>Microsoft Office PowerPoint</Application>
  <PresentationFormat>Grand écran</PresentationFormat>
  <Paragraphs>583</Paragraphs>
  <Slides>39</Slides>
  <Notes>14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Arial</vt:lpstr>
      <vt:lpstr>Arial Nova Cond</vt:lpstr>
      <vt:lpstr>Calibri</vt:lpstr>
      <vt:lpstr>Corbel</vt:lpstr>
      <vt:lpstr>Symbol</vt:lpstr>
      <vt:lpstr>Wingdings</vt:lpstr>
      <vt:lpstr>Thème Office</vt:lpstr>
      <vt:lpstr>Présentation PowerPoint</vt:lpstr>
      <vt:lpstr>Agenda</vt:lpstr>
      <vt:lpstr>Présentation PowerPoint</vt:lpstr>
      <vt:lpstr>Rappel des objectifs</vt:lpstr>
      <vt:lpstr>Rappel des enjeux de la filière fleur d’oranger Maroc – d’après la grille d’analyse filières durables (BDD HPB)</vt:lpstr>
      <vt:lpstr>Rappel de l’objet de l’étude</vt:lpstr>
      <vt:lpstr>Présentation PowerPoint</vt:lpstr>
      <vt:lpstr>Grille d’audit-diagnostic : structure globale</vt:lpstr>
      <vt:lpstr>Grille d’audit-diagnostic : structure globale</vt:lpstr>
      <vt:lpstr>Grille d’audit-diagnostic : structure globale</vt:lpstr>
      <vt:lpstr>Grille d’audit-diagnostic : critères majeurs et priorisation Hermès</vt:lpstr>
      <vt:lpstr>Grille d’audit-diagnostic : rappel méthodologique</vt:lpstr>
      <vt:lpstr>Présentation PowerPoint</vt:lpstr>
      <vt:lpstr>Rappel résultats audit UEBT</vt:lpstr>
      <vt:lpstr>Synthèse de l’audit-diagnostic : notation globale</vt:lpstr>
      <vt:lpstr>Synthèse des risques pour les critères majeurs</vt:lpstr>
      <vt:lpstr>Droits humains : critères majeurs</vt:lpstr>
      <vt:lpstr>Droits humains : critères majeurs</vt:lpstr>
      <vt:lpstr>Droits humains : critères majeurs</vt:lpstr>
      <vt:lpstr>Santé et sécurité : critères majeurs</vt:lpstr>
      <vt:lpstr>Santé et sécurité : critères majeurs</vt:lpstr>
      <vt:lpstr>Santé et sécurité : critères majeurs</vt:lpstr>
      <vt:lpstr>Santé et sécurité : critères majeurs</vt:lpstr>
      <vt:lpstr>Santé et sécurité : critères majeurs</vt:lpstr>
      <vt:lpstr>Santé et sécurité : critères majeurs</vt:lpstr>
      <vt:lpstr>Présentation PowerPoint</vt:lpstr>
      <vt:lpstr>Impact local : critères majeurs</vt:lpstr>
      <vt:lpstr>Environnement &amp; Biodiversité : critères majeurs</vt:lpstr>
      <vt:lpstr>Environnement &amp; Biodiversité : critères majeurs</vt:lpstr>
      <vt:lpstr>Environnement : critères majeurs</vt:lpstr>
      <vt:lpstr>Environnement : critères majeurs</vt:lpstr>
      <vt:lpstr>VCM : critère majeur</vt:lpstr>
      <vt:lpstr>Récapitulatif des recommandations</vt:lpstr>
      <vt:lpstr>Récapitulatif des recommandations</vt:lpstr>
      <vt:lpstr>Synthèse des actions prioritaires pour Hermès</vt:lpstr>
      <vt:lpstr>Présentation PowerPoint</vt:lpstr>
      <vt:lpstr>Synthèse du diagnostic – Ferme de Tiglmamine</vt:lpstr>
      <vt:lpstr>Synthèse de l’audit – Biolandes Maroc</vt:lpstr>
      <vt:lpstr>SalvaTerra SAS 6 rue de Panama  75018 Paris I France  Email : info@salvaterra.fr Web : www.salvaterra.fr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SalvaTerra SAS</dc:creator>
  <cp:lastModifiedBy>Sophia Lyamouri</cp:lastModifiedBy>
  <cp:revision>294</cp:revision>
  <dcterms:created xsi:type="dcterms:W3CDTF">2013-03-11T21:09:33Z</dcterms:created>
  <dcterms:modified xsi:type="dcterms:W3CDTF">2023-06-30T12:18:10Z</dcterms:modified>
</cp:coreProperties>
</file>